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Lst>
  <p:notesMasterIdLst>
    <p:notesMasterId r:id="rId23"/>
  </p:notesMasterIdLst>
  <p:sldIdLst>
    <p:sldId id="256" r:id="rId2"/>
    <p:sldId id="259" r:id="rId3"/>
    <p:sldId id="257" r:id="rId4"/>
    <p:sldId id="260" r:id="rId5"/>
    <p:sldId id="269" r:id="rId6"/>
    <p:sldId id="261" r:id="rId7"/>
    <p:sldId id="270" r:id="rId8"/>
    <p:sldId id="263" r:id="rId9"/>
    <p:sldId id="264" r:id="rId10"/>
    <p:sldId id="262" r:id="rId11"/>
    <p:sldId id="268" r:id="rId12"/>
    <p:sldId id="271" r:id="rId13"/>
    <p:sldId id="272" r:id="rId14"/>
    <p:sldId id="273" r:id="rId15"/>
    <p:sldId id="274" r:id="rId16"/>
    <p:sldId id="275" r:id="rId17"/>
    <p:sldId id="276" r:id="rId18"/>
    <p:sldId id="277" r:id="rId19"/>
    <p:sldId id="267" r:id="rId20"/>
    <p:sldId id="279"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4660"/>
  </p:normalViewPr>
  <p:slideViewPr>
    <p:cSldViewPr snapToGrid="0">
      <p:cViewPr varScale="1">
        <p:scale>
          <a:sx n="74" d="100"/>
          <a:sy n="74" d="100"/>
        </p:scale>
        <p:origin x="98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523006-0D09-4E46-B3E0-26267E2C530F}" type="datetimeFigureOut">
              <a:rPr lang="tr-TR" smtClean="0"/>
              <a:t>20.12.2023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24A53-F742-4882-AE43-973977841653}" type="slidenum">
              <a:rPr lang="tr-TR" smtClean="0"/>
              <a:t>‹#›</a:t>
            </a:fld>
            <a:endParaRPr lang="tr-TR"/>
          </a:p>
        </p:txBody>
      </p:sp>
    </p:spTree>
    <p:extLst>
      <p:ext uri="{BB962C8B-B14F-4D97-AF65-F5344CB8AC3E}">
        <p14:creationId xmlns:p14="http://schemas.microsoft.com/office/powerpoint/2010/main" val="2777669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A624A53-F742-4882-AE43-973977841653}" type="slidenum">
              <a:rPr lang="tr-TR" smtClean="0"/>
              <a:t>20</a:t>
            </a:fld>
            <a:endParaRPr lang="tr-TR"/>
          </a:p>
        </p:txBody>
      </p:sp>
    </p:spTree>
    <p:extLst>
      <p:ext uri="{BB962C8B-B14F-4D97-AF65-F5344CB8AC3E}">
        <p14:creationId xmlns:p14="http://schemas.microsoft.com/office/powerpoint/2010/main" val="182177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7" name="Date Placeholder 6"/>
          <p:cNvSpPr>
            <a:spLocks noGrp="1"/>
          </p:cNvSpPr>
          <p:nvPr>
            <p:ph type="dt" sz="half" idx="10"/>
          </p:nvPr>
        </p:nvSpPr>
        <p:spPr/>
        <p:txBody>
          <a:bodyPr/>
          <a:lstStyle/>
          <a:p>
            <a:fld id="{C8EB8346-D763-44FA-A6A4-0EDD6BB908DC}" type="datetimeFigureOut">
              <a:rPr lang="tr-TR" smtClean="0"/>
              <a:t>20.12.2023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43232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189942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103528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69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628220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tr-TR"/>
              <a:t>Asıl metin stillerini düzenlemek için tıklayın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tr-TR"/>
              <a:t>Asıl metin stillerini düzenlemek için tıklayın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C8EB8346-D763-44FA-A6A4-0EDD6BB908DC}" type="datetimeFigureOut">
              <a:rPr lang="tr-TR" smtClean="0"/>
              <a:t>20.12.2023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2350360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C8EB8346-D763-44FA-A6A4-0EDD6BB908DC}" type="datetimeFigureOut">
              <a:rPr lang="tr-TR" smtClean="0"/>
              <a:t>20.12.2023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2389139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8EB8346-D763-44FA-A6A4-0EDD6BB908DC}" type="datetimeFigureOut">
              <a:rPr lang="tr-TR" smtClean="0"/>
              <a:t>20.12.2023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679039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8EB8346-D763-44FA-A6A4-0EDD6BB908DC}" type="datetimeFigureOut">
              <a:rPr lang="tr-TR" smtClean="0"/>
              <a:t>20.12.2023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2765909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8EB8346-D763-44FA-A6A4-0EDD6BB908DC}" type="datetimeFigureOut">
              <a:rPr lang="tr-TR" smtClean="0"/>
              <a:t>20.12.2023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12828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tr-TR"/>
              <a:t>Asıl başlık stilini düzenlemek için tıklayın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C8EB8346-D763-44FA-A6A4-0EDD6BB908DC}" type="datetimeFigureOut">
              <a:rPr lang="tr-TR" smtClean="0"/>
              <a:t>20.12.2023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45475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703790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20000" y="2505075"/>
            <a:ext cx="5025216"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tr-TR"/>
              <a:t>Asıl metin stillerini düzenlemek için tıklayın</a:t>
            </a:r>
          </a:p>
        </p:txBody>
      </p:sp>
      <p:sp>
        <p:nvSpPr>
          <p:cNvPr id="6" name="Content Placeholder 5"/>
          <p:cNvSpPr>
            <a:spLocks noGrp="1"/>
          </p:cNvSpPr>
          <p:nvPr>
            <p:ph sz="quarter" idx="4"/>
          </p:nvPr>
        </p:nvSpPr>
        <p:spPr>
          <a:xfrm>
            <a:off x="6319840" y="2505075"/>
            <a:ext cx="503554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8EB8346-D763-44FA-A6A4-0EDD6BB908DC}" type="datetimeFigureOut">
              <a:rPr lang="tr-TR" smtClean="0"/>
              <a:t>20.12.2023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164892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C8EB8346-D763-44FA-A6A4-0EDD6BB908DC}" type="datetimeFigureOut">
              <a:rPr lang="tr-TR" smtClean="0"/>
              <a:t>20.12.2023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74603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EB8346-D763-44FA-A6A4-0EDD6BB908DC}" type="datetimeFigureOut">
              <a:rPr lang="tr-TR" smtClean="0"/>
              <a:t>20.12.2023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7119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345915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8EB8346-D763-44FA-A6A4-0EDD6BB908DC}" type="datetimeFigureOut">
              <a:rPr lang="tr-TR" smtClean="0"/>
              <a:t>20.12.2023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3732239-2362-491F-9BAE-710ABF2E31B1}" type="slidenum">
              <a:rPr lang="tr-TR" smtClean="0"/>
              <a:t>‹#›</a:t>
            </a:fld>
            <a:endParaRPr lang="tr-TR"/>
          </a:p>
        </p:txBody>
      </p:sp>
    </p:spTree>
    <p:extLst>
      <p:ext uri="{BB962C8B-B14F-4D97-AF65-F5344CB8AC3E}">
        <p14:creationId xmlns:p14="http://schemas.microsoft.com/office/powerpoint/2010/main" val="92673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8EB8346-D763-44FA-A6A4-0EDD6BB908DC}" type="datetimeFigureOut">
              <a:rPr lang="tr-TR" smtClean="0"/>
              <a:t>20.12.2023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3732239-2362-491F-9BAE-710ABF2E31B1}" type="slidenum">
              <a:rPr lang="tr-TR" smtClean="0"/>
              <a:t>‹#›</a:t>
            </a:fld>
            <a:endParaRPr lang="tr-TR"/>
          </a:p>
        </p:txBody>
      </p:sp>
    </p:spTree>
    <p:extLst>
      <p:ext uri="{BB962C8B-B14F-4D97-AF65-F5344CB8AC3E}">
        <p14:creationId xmlns:p14="http://schemas.microsoft.com/office/powerpoint/2010/main" val="4269290654"/>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extLst>
              <a:ext uri="{BEBA8EAE-BF5A-486C-A8C5-ECC9F3942E4B}">
                <a14:imgProps xmlns:a14="http://schemas.microsoft.com/office/drawing/2010/main">
                  <a14:imgLayer r:embed="rId3">
                    <a14:imgEffect>
                      <a14:colorTemperature colorTemp="7005"/>
                    </a14:imgEffect>
                    <a14:imgEffect>
                      <a14:saturation sat="99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B5127C-430C-09AC-7DC1-AE84EB6C1AD9}"/>
              </a:ext>
            </a:extLst>
          </p:cNvPr>
          <p:cNvSpPr>
            <a:spLocks noGrp="1"/>
          </p:cNvSpPr>
          <p:nvPr>
            <p:ph type="ctrTitle"/>
          </p:nvPr>
        </p:nvSpPr>
        <p:spPr>
          <a:xfrm>
            <a:off x="1082735" y="467359"/>
            <a:ext cx="10129520" cy="2727747"/>
          </a:xfrm>
        </p:spPr>
        <p:txBody>
          <a:bodyPr>
            <a:normAutofit/>
          </a:bodyPr>
          <a:lstStyle/>
          <a:p>
            <a:pPr algn="ctr"/>
            <a:r>
              <a:rPr lang="tr-TR" sz="6000" b="1" dirty="0">
                <a:solidFill>
                  <a:schemeClr val="tx2">
                    <a:lumMod val="25000"/>
                  </a:schemeClr>
                </a:solidFill>
                <a:latin typeface="Bahnschrift SemiCondensed" panose="020B0502040204020203" pitchFamily="34" charset="0"/>
              </a:rPr>
              <a:t>Yapay Zekanın</a:t>
            </a:r>
            <a:br>
              <a:rPr lang="tr-TR" sz="6000" b="1" dirty="0">
                <a:solidFill>
                  <a:schemeClr val="tx2">
                    <a:lumMod val="25000"/>
                  </a:schemeClr>
                </a:solidFill>
                <a:latin typeface="Bahnschrift SemiCondensed" panose="020B0502040204020203" pitchFamily="34" charset="0"/>
              </a:rPr>
            </a:br>
            <a:r>
              <a:rPr lang="tr-TR" sz="6000" b="1" dirty="0">
                <a:solidFill>
                  <a:schemeClr val="tx2">
                    <a:lumMod val="25000"/>
                  </a:schemeClr>
                </a:solidFill>
                <a:latin typeface="Bahnschrift SemiCondensed" panose="020B0502040204020203" pitchFamily="34" charset="0"/>
              </a:rPr>
              <a:t>Cerrahi Uygulamalardaki  Entegrasyonu</a:t>
            </a:r>
          </a:p>
        </p:txBody>
      </p:sp>
      <p:sp>
        <p:nvSpPr>
          <p:cNvPr id="3" name="Alt Başlık 2">
            <a:extLst>
              <a:ext uri="{FF2B5EF4-FFF2-40B4-BE49-F238E27FC236}">
                <a16:creationId xmlns:a16="http://schemas.microsoft.com/office/drawing/2014/main" id="{53F23FF5-0093-343E-D828-1AC6F7DF3372}"/>
              </a:ext>
            </a:extLst>
          </p:cNvPr>
          <p:cNvSpPr>
            <a:spLocks noGrp="1"/>
          </p:cNvSpPr>
          <p:nvPr>
            <p:ph type="subTitle" idx="1"/>
          </p:nvPr>
        </p:nvSpPr>
        <p:spPr>
          <a:xfrm>
            <a:off x="377312" y="3662894"/>
            <a:ext cx="11540367" cy="2819186"/>
          </a:xfrm>
        </p:spPr>
        <p:txBody>
          <a:bodyPr>
            <a:normAutofit fontScale="85000" lnSpcReduction="20000"/>
          </a:bodyPr>
          <a:lstStyle/>
          <a:p>
            <a:pPr algn="ctr"/>
            <a:r>
              <a:rPr lang="tr-TR" sz="3600" b="1" dirty="0">
                <a:solidFill>
                  <a:schemeClr val="tx2">
                    <a:lumMod val="25000"/>
                  </a:schemeClr>
                </a:solidFill>
                <a:latin typeface="Bahnschrift SemiCondensed" panose="020B0502040204020203" pitchFamily="34" charset="0"/>
              </a:rPr>
              <a:t>Özlem BALIKÇI</a:t>
            </a:r>
          </a:p>
          <a:p>
            <a:pPr algn="ctr"/>
            <a:r>
              <a:rPr lang="tr-TR" sz="3600" b="1" dirty="0">
                <a:solidFill>
                  <a:schemeClr val="tx2">
                    <a:lumMod val="25000"/>
                  </a:schemeClr>
                </a:solidFill>
                <a:latin typeface="Bahnschrift SemiCondensed" panose="020B0502040204020203" pitchFamily="34" charset="0"/>
              </a:rPr>
              <a:t>Burdur Mehmet Akif Ersoy Üniversitesi Yazılım Mühendisliği</a:t>
            </a:r>
          </a:p>
          <a:p>
            <a:pPr algn="ctr"/>
            <a:r>
              <a:rPr lang="tr-TR" sz="3600" b="1" dirty="0">
                <a:solidFill>
                  <a:schemeClr val="tx2">
                    <a:lumMod val="25000"/>
                  </a:schemeClr>
                </a:solidFill>
                <a:latin typeface="Bahnschrift SemiCondensed" panose="020B0502040204020203" pitchFamily="34" charset="0"/>
              </a:rPr>
              <a:t>Elif Süeda AKIN</a:t>
            </a:r>
          </a:p>
          <a:p>
            <a:pPr algn="ctr"/>
            <a:r>
              <a:rPr lang="tr-TR" sz="3600" b="1" dirty="0">
                <a:solidFill>
                  <a:schemeClr val="tx2">
                    <a:lumMod val="25000"/>
                  </a:schemeClr>
                </a:solidFill>
                <a:latin typeface="Bahnschrift SemiCondensed" panose="020B0502040204020203" pitchFamily="34" charset="0"/>
              </a:rPr>
              <a:t>Burdur Mehmet Akif Ersoy Üniversitesi Yazılım Mühendisliği</a:t>
            </a:r>
          </a:p>
          <a:p>
            <a:pPr algn="ctr"/>
            <a:r>
              <a:rPr lang="tr-TR" sz="3600" b="1" dirty="0">
                <a:solidFill>
                  <a:schemeClr val="tx2">
                    <a:lumMod val="25000"/>
                  </a:schemeClr>
                </a:solidFill>
                <a:latin typeface="Bahnschrift SemiCondensed" panose="020B0502040204020203" pitchFamily="34" charset="0"/>
              </a:rPr>
              <a:t>Beyza KORKMAZ</a:t>
            </a:r>
          </a:p>
          <a:p>
            <a:pPr algn="ctr"/>
            <a:r>
              <a:rPr lang="tr-TR" sz="3600" b="1" dirty="0">
                <a:solidFill>
                  <a:schemeClr val="tx2">
                    <a:lumMod val="25000"/>
                  </a:schemeClr>
                </a:solidFill>
                <a:latin typeface="Bahnschrift SemiCondensed" panose="020B0502040204020203" pitchFamily="34" charset="0"/>
              </a:rPr>
              <a:t>Burdur Mehmet Akif Ersoy Üniversitesi Yazılım Mühendisliği</a:t>
            </a:r>
          </a:p>
          <a:p>
            <a:pPr algn="l"/>
            <a:endParaRPr lang="tr-TR" sz="3600" b="1" dirty="0"/>
          </a:p>
          <a:p>
            <a:endParaRPr lang="tr-TR" dirty="0"/>
          </a:p>
        </p:txBody>
      </p:sp>
    </p:spTree>
    <p:extLst>
      <p:ext uri="{BB962C8B-B14F-4D97-AF65-F5344CB8AC3E}">
        <p14:creationId xmlns:p14="http://schemas.microsoft.com/office/powerpoint/2010/main" val="1869760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71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EA4562-2E23-B141-82C9-B223BD07924E}"/>
              </a:ext>
            </a:extLst>
          </p:cNvPr>
          <p:cNvSpPr>
            <a:spLocks noGrp="1"/>
          </p:cNvSpPr>
          <p:nvPr>
            <p:ph type="title"/>
          </p:nvPr>
        </p:nvSpPr>
        <p:spPr>
          <a:xfrm>
            <a:off x="217539" y="1250705"/>
            <a:ext cx="10765093" cy="786579"/>
          </a:xfrm>
        </p:spPr>
        <p:txBody>
          <a:bodyPr>
            <a:normAutofit/>
          </a:bodyPr>
          <a:lstStyle/>
          <a:p>
            <a:r>
              <a:rPr lang="tr-TR" sz="4000" dirty="0">
                <a:solidFill>
                  <a:schemeClr val="accent3"/>
                </a:solidFill>
              </a:rPr>
              <a:t>Ortopedi Ameliyatları</a:t>
            </a:r>
          </a:p>
        </p:txBody>
      </p:sp>
      <p:sp>
        <p:nvSpPr>
          <p:cNvPr id="3" name="İçerik Yer Tutucusu 2">
            <a:extLst>
              <a:ext uri="{FF2B5EF4-FFF2-40B4-BE49-F238E27FC236}">
                <a16:creationId xmlns:a16="http://schemas.microsoft.com/office/drawing/2014/main" id="{D76A2F72-E538-BDFB-1B74-C14449CED831}"/>
              </a:ext>
            </a:extLst>
          </p:cNvPr>
          <p:cNvSpPr>
            <a:spLocks noGrp="1"/>
          </p:cNvSpPr>
          <p:nvPr>
            <p:ph idx="1"/>
          </p:nvPr>
        </p:nvSpPr>
        <p:spPr>
          <a:xfrm>
            <a:off x="350889" y="2098286"/>
            <a:ext cx="11756922" cy="4611329"/>
          </a:xfrm>
        </p:spPr>
        <p:txBody>
          <a:bodyPr/>
          <a:lstStyle/>
          <a:p>
            <a:pPr marL="0" indent="0">
              <a:buNone/>
            </a:pPr>
            <a:r>
              <a:rPr lang="tr-TR" dirty="0">
                <a:latin typeface="PT Sans" panose="020B0503020203020204" pitchFamily="34" charset="-94"/>
              </a:rPr>
              <a:t> Önceki çalışmalarda araştırmacılar, ortopedide makine öğreniminin kırık tespiti, kemik tümörü teşhisi, kalça implantı mekanik gevşemesinin tespiti gibi farklı uygulamalar için kullanılabileceğini göstermişti. Zaman geçtikçe ortopedik cerrahide yapay zeka ve derin öğrenme gibi makine öğrenimi algoritmalarının kullanımı büyümeye ve genişlemeye devam ediyor. Yapay sinir ağları ve </a:t>
            </a:r>
            <a:r>
              <a:rPr lang="tr-TR" dirty="0" err="1">
                <a:latin typeface="PT Sans" panose="020B0503020203020204" pitchFamily="34" charset="-94"/>
              </a:rPr>
              <a:t>evrişimli</a:t>
            </a:r>
            <a:r>
              <a:rPr lang="tr-TR" dirty="0">
                <a:latin typeface="PT Sans" panose="020B0503020203020204" pitchFamily="34" charset="-94"/>
              </a:rPr>
              <a:t> sinir ağları gibi derin öğrenme algoritmalarının yardımıyla ortopedide yapay zeka, teşhis doğruluğunu ve </a:t>
            </a:r>
            <a:r>
              <a:rPr lang="tr-TR">
                <a:latin typeface="PT Sans" panose="020B0503020203020204" pitchFamily="34" charset="-94"/>
              </a:rPr>
              <a:t>hızını arttırmayı</a:t>
            </a:r>
            <a:r>
              <a:rPr lang="tr-TR" dirty="0">
                <a:latin typeface="PT Sans" panose="020B0503020203020204" pitchFamily="34" charset="-94"/>
              </a:rPr>
              <a:t>, en kritik ve acil hastaları anında müdahale için işaretlemeyi, insan hatası miktarını azaltmayı başardı. </a:t>
            </a:r>
          </a:p>
        </p:txBody>
      </p:sp>
      <p:sp>
        <p:nvSpPr>
          <p:cNvPr id="4" name="Metin kutusu 3">
            <a:extLst>
              <a:ext uri="{FF2B5EF4-FFF2-40B4-BE49-F238E27FC236}">
                <a16:creationId xmlns:a16="http://schemas.microsoft.com/office/drawing/2014/main" id="{30FF6CBF-58F2-C160-2033-C8B6ABC01176}"/>
              </a:ext>
            </a:extLst>
          </p:cNvPr>
          <p:cNvSpPr txBox="1"/>
          <p:nvPr/>
        </p:nvSpPr>
        <p:spPr>
          <a:xfrm>
            <a:off x="217539" y="266373"/>
            <a:ext cx="9586452" cy="923330"/>
          </a:xfrm>
          <a:prstGeom prst="rect">
            <a:avLst/>
          </a:prstGeom>
          <a:noFill/>
        </p:spPr>
        <p:txBody>
          <a:bodyPr wrap="square" rtlCol="0">
            <a:spAutoFit/>
          </a:bodyPr>
          <a:lstStyle/>
          <a:p>
            <a:r>
              <a:rPr lang="tr-TR" sz="5400" dirty="0">
                <a:solidFill>
                  <a:schemeClr val="accent3"/>
                </a:solidFill>
              </a:rPr>
              <a:t>Yapılan Çalışmalar</a:t>
            </a:r>
          </a:p>
        </p:txBody>
      </p:sp>
    </p:spTree>
    <p:extLst>
      <p:ext uri="{BB962C8B-B14F-4D97-AF65-F5344CB8AC3E}">
        <p14:creationId xmlns:p14="http://schemas.microsoft.com/office/powerpoint/2010/main" val="3039587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C16ED2C1-50BD-B806-3013-C702BA5F8CF8}"/>
              </a:ext>
            </a:extLst>
          </p:cNvPr>
          <p:cNvSpPr>
            <a:spLocks noGrp="1"/>
          </p:cNvSpPr>
          <p:nvPr>
            <p:ph type="title"/>
          </p:nvPr>
        </p:nvSpPr>
        <p:spPr>
          <a:xfrm>
            <a:off x="454742" y="266802"/>
            <a:ext cx="10515600" cy="1325563"/>
          </a:xfrm>
        </p:spPr>
        <p:txBody>
          <a:bodyPr/>
          <a:lstStyle/>
          <a:p>
            <a:r>
              <a:rPr lang="tr-TR" dirty="0">
                <a:solidFill>
                  <a:schemeClr val="accent3"/>
                </a:solidFill>
              </a:rPr>
              <a:t>Artroplasti İmplantı(</a:t>
            </a:r>
            <a:r>
              <a:rPr lang="tr-TR" dirty="0" err="1">
                <a:solidFill>
                  <a:schemeClr val="accent3"/>
                </a:solidFill>
              </a:rPr>
              <a:t>Alireza</a:t>
            </a:r>
            <a:r>
              <a:rPr lang="tr-TR" dirty="0">
                <a:solidFill>
                  <a:schemeClr val="accent3"/>
                </a:solidFill>
              </a:rPr>
              <a:t> </a:t>
            </a:r>
            <a:r>
              <a:rPr lang="tr-TR" dirty="0" err="1">
                <a:solidFill>
                  <a:schemeClr val="accent3"/>
                </a:solidFill>
              </a:rPr>
              <a:t>Borjali</a:t>
            </a:r>
            <a:r>
              <a:rPr lang="tr-TR" dirty="0">
                <a:solidFill>
                  <a:schemeClr val="accent3"/>
                </a:solidFill>
              </a:rPr>
              <a:t>)</a:t>
            </a:r>
          </a:p>
        </p:txBody>
      </p:sp>
      <p:sp>
        <p:nvSpPr>
          <p:cNvPr id="3" name="İçerik Yer Tutucusu 2">
            <a:extLst>
              <a:ext uri="{FF2B5EF4-FFF2-40B4-BE49-F238E27FC236}">
                <a16:creationId xmlns:a16="http://schemas.microsoft.com/office/drawing/2014/main" id="{64BC1F5F-ED66-73F7-928E-2578A035D08A}"/>
              </a:ext>
            </a:extLst>
          </p:cNvPr>
          <p:cNvSpPr>
            <a:spLocks noGrp="1"/>
          </p:cNvSpPr>
          <p:nvPr>
            <p:ph idx="1"/>
          </p:nvPr>
        </p:nvSpPr>
        <p:spPr>
          <a:xfrm>
            <a:off x="595642" y="1707638"/>
            <a:ext cx="10233800" cy="4351338"/>
          </a:xfrm>
        </p:spPr>
        <p:txBody>
          <a:bodyPr>
            <a:normAutofit/>
          </a:bodyPr>
          <a:lstStyle/>
          <a:p>
            <a:pPr marL="0" indent="0">
              <a:buNone/>
            </a:pPr>
            <a:r>
              <a:rPr lang="tr-TR" dirty="0">
                <a:latin typeface="PT Sans" panose="020B0503020203020204" pitchFamily="34" charset="-94"/>
              </a:rPr>
              <a:t>Artroplasti implantlarının DL kullanılarak otomatik olarak tanımlanmasının, revizyon cerrahisinde, ameliyat tekniğinin ve gerekli ekstraksiyon ekipmanının doğru planlanmasını sağlayan yararlı bir gelişme olduğu rapor edilmiştir. </a:t>
            </a:r>
            <a:r>
              <a:rPr lang="tr-TR" dirty="0" err="1">
                <a:latin typeface="PT Sans" panose="020B0503020203020204" pitchFamily="34" charset="-94"/>
              </a:rPr>
              <a:t>Borjali</a:t>
            </a:r>
            <a:r>
              <a:rPr lang="tr-TR" dirty="0">
                <a:latin typeface="PT Sans" panose="020B0503020203020204" pitchFamily="34" charset="-94"/>
              </a:rPr>
              <a:t> ve ekibi tarafından yapılan bir çalışma, tasarımı tanımlayan yeni, yüksek doğrulukta ve tam otomatik bir yaklaşımı değerlendirdi. Düz radyografilerden THA protezi görüntülendi. Protezi 20 ila 30 dakika yerine milisaniyeler içinde tanımlayabilen bir yapay zeka modelinin hasta güvenliği açısından büyük etkileri olabilir. Ayrıca vakaların %10'unda cerrahların protezi ameliyat öncesinde ve %2'sinde ameliyat sırasında tespit edemedikleri gözlemlenmiştir.</a:t>
            </a:r>
          </a:p>
        </p:txBody>
      </p:sp>
    </p:spTree>
    <p:extLst>
      <p:ext uri="{BB962C8B-B14F-4D97-AF65-F5344CB8AC3E}">
        <p14:creationId xmlns:p14="http://schemas.microsoft.com/office/powerpoint/2010/main" val="173684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8F99CF2-0B82-5FBE-E962-D1D8B2B79F98}"/>
              </a:ext>
            </a:extLst>
          </p:cNvPr>
          <p:cNvSpPr>
            <a:spLocks noGrp="1"/>
          </p:cNvSpPr>
          <p:nvPr>
            <p:ph idx="1"/>
          </p:nvPr>
        </p:nvSpPr>
        <p:spPr>
          <a:xfrm>
            <a:off x="639097" y="672108"/>
            <a:ext cx="5004619" cy="5177216"/>
          </a:xfrm>
        </p:spPr>
        <p:txBody>
          <a:bodyPr>
            <a:noAutofit/>
          </a:bodyPr>
          <a:lstStyle/>
          <a:p>
            <a:pPr marL="0" indent="0">
              <a:buNone/>
            </a:pPr>
            <a:r>
              <a:rPr lang="tr-TR" sz="2600" dirty="0">
                <a:latin typeface="PT Sans" panose="020B0503020203020204" pitchFamily="34" charset="-94"/>
              </a:rPr>
              <a:t>Bunun ameliyat süresi, kan/kemik kaybı, iyileşme süresi ve sağlık masraflarının artmasıyla ilişkili olduğu gösterilmiştir. ESA’lar kullanılarak kalça ve diz artroplastisi sonrası implant gevşemesinin belirlenmesinde %94'e kadar duyarlılık ve %97'ye varan özgüllük rapor edilmiştir. Dikkat çekici bir şekilde, ESA algoritması düz radyografilerde insan emsalinden daha iyi performans gösterdi ve ciddi problemleri önlemedeki potansiyel rolünü ortaya koydu.</a:t>
            </a:r>
          </a:p>
        </p:txBody>
      </p:sp>
      <p:pic>
        <p:nvPicPr>
          <p:cNvPr id="7" name="Resim 6">
            <a:extLst>
              <a:ext uri="{FF2B5EF4-FFF2-40B4-BE49-F238E27FC236}">
                <a16:creationId xmlns:a16="http://schemas.microsoft.com/office/drawing/2014/main" id="{0B6A0DC8-73D1-2362-DE27-BF2C1E92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906" y="770429"/>
            <a:ext cx="3706759" cy="5317140"/>
          </a:xfrm>
          <a:prstGeom prst="rect">
            <a:avLst/>
          </a:prstGeom>
        </p:spPr>
      </p:pic>
    </p:spTree>
    <p:extLst>
      <p:ext uri="{BB962C8B-B14F-4D97-AF65-F5344CB8AC3E}">
        <p14:creationId xmlns:p14="http://schemas.microsoft.com/office/powerpoint/2010/main" val="3129813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4745591E-F577-0B30-6D48-1DF1BC78AEF8}"/>
              </a:ext>
            </a:extLst>
          </p:cNvPr>
          <p:cNvSpPr>
            <a:spLocks noGrp="1"/>
          </p:cNvSpPr>
          <p:nvPr>
            <p:ph type="title"/>
          </p:nvPr>
        </p:nvSpPr>
        <p:spPr>
          <a:xfrm>
            <a:off x="395749" y="366457"/>
            <a:ext cx="10515600" cy="972062"/>
          </a:xfrm>
        </p:spPr>
        <p:txBody>
          <a:bodyPr/>
          <a:lstStyle/>
          <a:p>
            <a:r>
              <a:rPr lang="tr-TR" dirty="0">
                <a:solidFill>
                  <a:schemeClr val="accent3"/>
                </a:solidFill>
              </a:rPr>
              <a:t>Ortopedik Travma</a:t>
            </a:r>
          </a:p>
        </p:txBody>
      </p:sp>
      <p:sp>
        <p:nvSpPr>
          <p:cNvPr id="3" name="İçerik Yer Tutucusu 2">
            <a:extLst>
              <a:ext uri="{FF2B5EF4-FFF2-40B4-BE49-F238E27FC236}">
                <a16:creationId xmlns:a16="http://schemas.microsoft.com/office/drawing/2014/main" id="{90F64184-E86A-FF72-C673-C361FBD366D4}"/>
              </a:ext>
            </a:extLst>
          </p:cNvPr>
          <p:cNvSpPr>
            <a:spLocks noGrp="1"/>
          </p:cNvSpPr>
          <p:nvPr>
            <p:ph idx="1"/>
          </p:nvPr>
        </p:nvSpPr>
        <p:spPr>
          <a:xfrm>
            <a:off x="533401" y="1446621"/>
            <a:ext cx="10891684" cy="4888937"/>
          </a:xfrm>
        </p:spPr>
        <p:txBody>
          <a:bodyPr>
            <a:noAutofit/>
          </a:bodyPr>
          <a:lstStyle/>
          <a:p>
            <a:pPr marL="0" indent="0">
              <a:buNone/>
            </a:pPr>
            <a:r>
              <a:rPr lang="tr-TR" dirty="0">
                <a:latin typeface="PT Sans" panose="020B0503020203020204" pitchFamily="34" charset="-94"/>
              </a:rPr>
              <a:t>Ortopedik travma için, </a:t>
            </a:r>
            <a:r>
              <a:rPr lang="tr-TR" dirty="0" err="1">
                <a:latin typeface="PT Sans" panose="020B0503020203020204" pitchFamily="34" charset="-94"/>
              </a:rPr>
              <a:t>ML'den</a:t>
            </a:r>
            <a:r>
              <a:rPr lang="tr-TR" dirty="0">
                <a:latin typeface="PT Sans" panose="020B0503020203020204" pitchFamily="34" charset="-94"/>
              </a:rPr>
              <a:t> türetilmiş araçlar, özellikle kırıkların tespiti için tanısal yeteneğe yardımcı olmak üzere görüntüleme tekniklerinde kullanılabilir. </a:t>
            </a:r>
            <a:r>
              <a:rPr lang="tr-TR" dirty="0" err="1">
                <a:latin typeface="PT Sans" panose="020B0503020203020204" pitchFamily="34" charset="-94"/>
              </a:rPr>
              <a:t>Olczak</a:t>
            </a:r>
            <a:r>
              <a:rPr lang="tr-TR" dirty="0">
                <a:latin typeface="PT Sans" panose="020B0503020203020204" pitchFamily="34" charset="-94"/>
              </a:rPr>
              <a:t> ve arkadaşları 256.000 ortopedik travma radyografisine ML uyguladılar ve radyologlarla karşılaştırıldığında iyi sonuçlar elde ettiler. Bu çalışmada el, el bileği ve ayak bileği radyografilerinden oluşan bir veri tabanı kullanılmış ve dört sonuç (</a:t>
            </a:r>
            <a:r>
              <a:rPr lang="tr-TR" dirty="0" err="1">
                <a:latin typeface="PT Sans" panose="020B0503020203020204" pitchFamily="34" charset="-94"/>
              </a:rPr>
              <a:t>lateralite</a:t>
            </a:r>
            <a:r>
              <a:rPr lang="tr-TR" dirty="0">
                <a:latin typeface="PT Sans" panose="020B0503020203020204" pitchFamily="34" charset="-94"/>
              </a:rPr>
              <a:t>, muayene görünümü, kırık ve vücut kısmı) tanımlanmıştır. Beş DL ağı kullanıldı ve vücut bölümünü tanımlarken %99, </a:t>
            </a:r>
            <a:r>
              <a:rPr lang="tr-TR" dirty="0" err="1">
                <a:latin typeface="PT Sans" panose="020B0503020203020204" pitchFamily="34" charset="-94"/>
              </a:rPr>
              <a:t>lateralitede</a:t>
            </a:r>
            <a:r>
              <a:rPr lang="tr-TR" dirty="0">
                <a:latin typeface="PT Sans" panose="020B0503020203020204" pitchFamily="34" charset="-94"/>
              </a:rPr>
              <a:t> %90, muayene görünümünde %95 ve kırıkları tespit etmede %83 doğruluğa ulaştı. </a:t>
            </a:r>
          </a:p>
        </p:txBody>
      </p:sp>
    </p:spTree>
    <p:extLst>
      <p:ext uri="{BB962C8B-B14F-4D97-AF65-F5344CB8AC3E}">
        <p14:creationId xmlns:p14="http://schemas.microsoft.com/office/powerpoint/2010/main" val="947826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BC3C3FA-E921-D990-68ED-120E4FA832DE}"/>
              </a:ext>
            </a:extLst>
          </p:cNvPr>
          <p:cNvSpPr>
            <a:spLocks noGrp="1"/>
          </p:cNvSpPr>
          <p:nvPr>
            <p:ph idx="1"/>
          </p:nvPr>
        </p:nvSpPr>
        <p:spPr>
          <a:xfrm>
            <a:off x="412955" y="556828"/>
            <a:ext cx="5417575" cy="5744344"/>
          </a:xfrm>
        </p:spPr>
        <p:txBody>
          <a:bodyPr/>
          <a:lstStyle/>
          <a:p>
            <a:pPr marL="0" indent="0">
              <a:buNone/>
            </a:pPr>
            <a:r>
              <a:rPr lang="tr-TR" dirty="0"/>
              <a:t> </a:t>
            </a:r>
            <a:r>
              <a:rPr lang="tr-TR" dirty="0">
                <a:latin typeface="PT Sans" panose="020B0503020203020204" pitchFamily="34" charset="-94"/>
              </a:rPr>
              <a:t>Ayrıca, </a:t>
            </a:r>
            <a:r>
              <a:rPr lang="tr-TR" dirty="0" err="1">
                <a:latin typeface="PT Sans" panose="020B0503020203020204" pitchFamily="34" charset="-94"/>
              </a:rPr>
              <a:t>Kruse</a:t>
            </a:r>
            <a:r>
              <a:rPr lang="tr-TR" dirty="0">
                <a:latin typeface="PT Sans" panose="020B0503020203020204" pitchFamily="34" charset="-94"/>
              </a:rPr>
              <a:t> ve arkadaşları ikili x-ışını </a:t>
            </a:r>
            <a:r>
              <a:rPr lang="tr-TR" dirty="0" err="1">
                <a:latin typeface="PT Sans" panose="020B0503020203020204" pitchFamily="34" charset="-94"/>
              </a:rPr>
              <a:t>absorpsiyometrisinden</a:t>
            </a:r>
            <a:r>
              <a:rPr lang="tr-TR" dirty="0">
                <a:latin typeface="PT Sans" panose="020B0503020203020204" pitchFamily="34" charset="-94"/>
              </a:rPr>
              <a:t> kalça kırıklarını tahmin etmek için </a:t>
            </a:r>
            <a:r>
              <a:rPr lang="tr-TR" dirty="0" err="1">
                <a:latin typeface="PT Sans" panose="020B0503020203020204" pitchFamily="34" charset="-94"/>
              </a:rPr>
              <a:t>ML'yi</a:t>
            </a:r>
            <a:r>
              <a:rPr lang="tr-TR" dirty="0">
                <a:latin typeface="PT Sans" panose="020B0503020203020204" pitchFamily="34" charset="-94"/>
              </a:rPr>
              <a:t> kullandılar; </a:t>
            </a:r>
            <a:r>
              <a:rPr lang="tr-TR" dirty="0" err="1">
                <a:latin typeface="PT Sans" panose="020B0503020203020204" pitchFamily="34" charset="-94"/>
              </a:rPr>
              <a:t>ML'nin</a:t>
            </a:r>
            <a:r>
              <a:rPr lang="tr-TR" dirty="0">
                <a:latin typeface="PT Sans" panose="020B0503020203020204" pitchFamily="34" charset="-94"/>
              </a:rPr>
              <a:t> lojistik regresyonun ötesinde kalça kırığı tahminini geliştirebileceğini buldular. Ortopedik travmada, ML tabanlı tekniklerin kırıkları öngörmede çok büyük faydası vardır. Yapay zeka ve ML tabanlı yöntemler, acil servisteki iş akışını iyileştirebileceğinden ortopedik travmanın geleceğinde önemli rol oynamaktadır.</a:t>
            </a:r>
          </a:p>
        </p:txBody>
      </p:sp>
      <p:pic>
        <p:nvPicPr>
          <p:cNvPr id="5" name="Resim 4">
            <a:extLst>
              <a:ext uri="{FF2B5EF4-FFF2-40B4-BE49-F238E27FC236}">
                <a16:creationId xmlns:a16="http://schemas.microsoft.com/office/drawing/2014/main" id="{391E8CFE-5D6B-2D2D-CF35-95640D6AB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6719" y="599767"/>
            <a:ext cx="5080041" cy="5080041"/>
          </a:xfrm>
          <a:prstGeom prst="rect">
            <a:avLst/>
          </a:prstGeom>
        </p:spPr>
      </p:pic>
    </p:spTree>
    <p:extLst>
      <p:ext uri="{BB962C8B-B14F-4D97-AF65-F5344CB8AC3E}">
        <p14:creationId xmlns:p14="http://schemas.microsoft.com/office/powerpoint/2010/main" val="135591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93F45C02-9871-9769-4B14-11E7752DEDF0}"/>
              </a:ext>
            </a:extLst>
          </p:cNvPr>
          <p:cNvSpPr>
            <a:spLocks noGrp="1"/>
          </p:cNvSpPr>
          <p:nvPr>
            <p:ph type="title"/>
          </p:nvPr>
        </p:nvSpPr>
        <p:spPr>
          <a:xfrm>
            <a:off x="503902" y="450644"/>
            <a:ext cx="10515600" cy="952398"/>
          </a:xfrm>
        </p:spPr>
        <p:txBody>
          <a:bodyPr/>
          <a:lstStyle/>
          <a:p>
            <a:r>
              <a:rPr lang="tr-TR" dirty="0">
                <a:solidFill>
                  <a:schemeClr val="accent3"/>
                </a:solidFill>
              </a:rPr>
              <a:t>Safra Kesesi Ameliyatı</a:t>
            </a:r>
          </a:p>
        </p:txBody>
      </p:sp>
      <p:sp>
        <p:nvSpPr>
          <p:cNvPr id="3" name="İçerik Yer Tutucusu 2">
            <a:extLst>
              <a:ext uri="{FF2B5EF4-FFF2-40B4-BE49-F238E27FC236}">
                <a16:creationId xmlns:a16="http://schemas.microsoft.com/office/drawing/2014/main" id="{15DEBFDC-B6B4-457F-3E82-107C4C32A20B}"/>
              </a:ext>
            </a:extLst>
          </p:cNvPr>
          <p:cNvSpPr>
            <a:spLocks noGrp="1"/>
          </p:cNvSpPr>
          <p:nvPr>
            <p:ph idx="1"/>
          </p:nvPr>
        </p:nvSpPr>
        <p:spPr>
          <a:xfrm>
            <a:off x="763229" y="1695399"/>
            <a:ext cx="10665542" cy="4849608"/>
          </a:xfrm>
        </p:spPr>
        <p:txBody>
          <a:bodyPr>
            <a:normAutofit/>
          </a:bodyPr>
          <a:lstStyle/>
          <a:p>
            <a:pPr marL="0" indent="0">
              <a:buNone/>
            </a:pPr>
            <a:r>
              <a:rPr lang="tr-TR" dirty="0"/>
              <a:t> </a:t>
            </a:r>
            <a:r>
              <a:rPr lang="tr-TR" dirty="0">
                <a:latin typeface="PT Sans" panose="020B0503020203020204" pitchFamily="34" charset="-94"/>
              </a:rPr>
              <a:t>Kolesistektomi en yaygın  cerrahi prosedürlerden biridir ve yalnızca ABD'de her yıl neredeyse bir milyon vaka gerçekleştirilir. Laparoskopik kolesistektomi (LC) genellikle standart bir ameliyat seyrini takip eder, çoğu genel cerrah tarafından gerçekleştirilir ve sıklıkla cerrahi eğitim sırasında uygulanan ilk prosedürlerden biridir. Beş binden fazla hastadan elde edilen verileri bir araya toplayan nispeten yeni bir analiz, </a:t>
            </a:r>
            <a:r>
              <a:rPr lang="tr-TR" dirty="0" err="1">
                <a:latin typeface="PT Sans" panose="020B0503020203020204" pitchFamily="34" charset="-94"/>
              </a:rPr>
              <a:t>LC'nin</a:t>
            </a:r>
            <a:r>
              <a:rPr lang="tr-TR" dirty="0">
                <a:latin typeface="PT Sans" panose="020B0503020203020204" pitchFamily="34" charset="-94"/>
              </a:rPr>
              <a:t> güvenliğini doğrulamıştır ve sırasıyla %1,6-5,3 ve %0,08-0,14 genel hastalık durumu ve ölüm oranları bildirilmiştir.</a:t>
            </a:r>
          </a:p>
        </p:txBody>
      </p:sp>
    </p:spTree>
    <p:extLst>
      <p:ext uri="{BB962C8B-B14F-4D97-AF65-F5344CB8AC3E}">
        <p14:creationId xmlns:p14="http://schemas.microsoft.com/office/powerpoint/2010/main" val="2569171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36F3FD6-A2E8-948D-19E7-7292DE229DCF}"/>
              </a:ext>
            </a:extLst>
          </p:cNvPr>
          <p:cNvSpPr>
            <a:spLocks noGrp="1"/>
          </p:cNvSpPr>
          <p:nvPr>
            <p:ph idx="1"/>
          </p:nvPr>
        </p:nvSpPr>
        <p:spPr>
          <a:xfrm>
            <a:off x="1140541" y="3333134"/>
            <a:ext cx="9694607" cy="3067665"/>
          </a:xfrm>
        </p:spPr>
        <p:txBody>
          <a:bodyPr>
            <a:normAutofit/>
          </a:bodyPr>
          <a:lstStyle/>
          <a:p>
            <a:pPr marL="0" indent="0">
              <a:buNone/>
            </a:pPr>
            <a:r>
              <a:rPr lang="tr-TR" dirty="0">
                <a:latin typeface="PT Sans" panose="020B0503020203020204" pitchFamily="34" charset="-94"/>
              </a:rPr>
              <a:t>Bununla birlikte, safra kanalı yaralanmaları hala </a:t>
            </a:r>
            <a:r>
              <a:rPr lang="tr-TR" dirty="0" err="1">
                <a:latin typeface="PT Sans" panose="020B0503020203020204" pitchFamily="34" charset="-94"/>
              </a:rPr>
              <a:t>LC'lerin</a:t>
            </a:r>
            <a:r>
              <a:rPr lang="tr-TR" dirty="0">
                <a:latin typeface="PT Sans" panose="020B0503020203020204" pitchFamily="34" charset="-94"/>
              </a:rPr>
              <a:t> %0,32-1,5'ini komplike etmektedir; bu oranlar, açık cerrahide yaygın olarak bildirilen hastalık olgularından daha yüksektir. Safra kesesi yaralanmaları, bir yılda ölüm oranında üç kat artışa, uzman onarımına rağmen yaşam kalitesinde yaşam boyu düşüşe neden olmuş ve yalnızca ABD'de yıllık maliyetinin yaklaşık bir milyar dolar olduğu tahmin edilmiştir. </a:t>
            </a:r>
          </a:p>
        </p:txBody>
      </p:sp>
      <p:pic>
        <p:nvPicPr>
          <p:cNvPr id="5" name="Resim 4">
            <a:extLst>
              <a:ext uri="{FF2B5EF4-FFF2-40B4-BE49-F238E27FC236}">
                <a16:creationId xmlns:a16="http://schemas.microsoft.com/office/drawing/2014/main" id="{C7EDCB82-B72C-E472-1BCD-20AC21BC7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336" y="275307"/>
            <a:ext cx="5761704" cy="2740845"/>
          </a:xfrm>
          <a:prstGeom prst="rect">
            <a:avLst/>
          </a:prstGeom>
        </p:spPr>
      </p:pic>
    </p:spTree>
    <p:extLst>
      <p:ext uri="{BB962C8B-B14F-4D97-AF65-F5344CB8AC3E}">
        <p14:creationId xmlns:p14="http://schemas.microsoft.com/office/powerpoint/2010/main" val="2707392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3">
            <a:extLst>
              <a:ext uri="{FF2B5EF4-FFF2-40B4-BE49-F238E27FC236}">
                <a16:creationId xmlns:a16="http://schemas.microsoft.com/office/drawing/2014/main" id="{1B27C21E-0514-3776-1430-E4005BD8BA85}"/>
              </a:ext>
            </a:extLst>
          </p:cNvPr>
          <p:cNvSpPr>
            <a:spLocks noGrp="1" noChangeArrowheads="1"/>
          </p:cNvSpPr>
          <p:nvPr>
            <p:ph type="title"/>
          </p:nvPr>
        </p:nvSpPr>
        <p:spPr bwMode="auto">
          <a:xfrm>
            <a:off x="852949" y="903767"/>
            <a:ext cx="5243051" cy="4775674"/>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chemeClr val="tx1"/>
                </a:solidFill>
                <a:effectLst/>
                <a:latin typeface="PT Sans" panose="020B0503020203020204" pitchFamily="34" charset="-94"/>
              </a:rPr>
              <a:t>Bu nedenle, </a:t>
            </a:r>
            <a:r>
              <a:rPr kumimoji="0" lang="tr-TR" altLang="tr-TR" sz="2400" b="0" i="0" u="none" strike="noStrike" cap="none" normalizeH="0" baseline="0" dirty="0" err="1">
                <a:ln>
                  <a:noFill/>
                </a:ln>
                <a:solidFill>
                  <a:schemeClr val="tx1"/>
                </a:solidFill>
                <a:effectLst/>
                <a:latin typeface="PT Sans" panose="020B0503020203020204" pitchFamily="34" charset="-94"/>
              </a:rPr>
              <a:t>LC'lerin</a:t>
            </a:r>
            <a:r>
              <a:rPr kumimoji="0" lang="tr-TR" altLang="tr-TR" sz="2400" b="0" i="0" u="none" strike="noStrike" cap="none" normalizeH="0" baseline="0" dirty="0">
                <a:ln>
                  <a:noFill/>
                </a:ln>
                <a:solidFill>
                  <a:schemeClr val="tx1"/>
                </a:solidFill>
                <a:effectLst/>
                <a:latin typeface="PT Sans" panose="020B0503020203020204" pitchFamily="34" charset="-94"/>
              </a:rPr>
              <a:t> her yerde bulunması ve standardizasyonu, bu prosedürü minimal invaziv cerrahide CV araştırma ve geliştirme için çekici bir referans haline getirmiştir. Ayrıca safra kesesi ameliyatının görsel doğası ve önemi, hem akademi hem de endüstriyi bu iyi tanımlanmış klinik ihtiyacı çözmek için CV çözümleri geliştirmeye teşvik etmiştir. Son olarak, açıklamalı ameliyat videolarının veri kümelerinin kamuya açıklanması ilgiyi artırdı ve bu alandaki araştırmaları kolaylaştırdı. </a:t>
            </a:r>
          </a:p>
        </p:txBody>
      </p:sp>
      <p:pic>
        <p:nvPicPr>
          <p:cNvPr id="14" name="Resim 13">
            <a:extLst>
              <a:ext uri="{FF2B5EF4-FFF2-40B4-BE49-F238E27FC236}">
                <a16:creationId xmlns:a16="http://schemas.microsoft.com/office/drawing/2014/main" id="{72DC355D-4527-BE7A-3E99-D65BDF678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134" y="903767"/>
            <a:ext cx="4913917" cy="4350262"/>
          </a:xfrm>
          <a:prstGeom prst="rect">
            <a:avLst/>
          </a:prstGeom>
        </p:spPr>
      </p:pic>
      <p:sp>
        <p:nvSpPr>
          <p:cNvPr id="15" name="Metin kutusu 14">
            <a:extLst>
              <a:ext uri="{FF2B5EF4-FFF2-40B4-BE49-F238E27FC236}">
                <a16:creationId xmlns:a16="http://schemas.microsoft.com/office/drawing/2014/main" id="{65C418FA-AC4B-DAEB-6EE0-F7EFF1A46F41}"/>
              </a:ext>
            </a:extLst>
          </p:cNvPr>
          <p:cNvSpPr txBox="1"/>
          <p:nvPr/>
        </p:nvSpPr>
        <p:spPr>
          <a:xfrm>
            <a:off x="6425134" y="5388077"/>
            <a:ext cx="4913917" cy="338554"/>
          </a:xfrm>
          <a:prstGeom prst="rect">
            <a:avLst/>
          </a:prstGeom>
          <a:noFill/>
        </p:spPr>
        <p:txBody>
          <a:bodyPr wrap="square" rtlCol="0">
            <a:spAutoFit/>
          </a:bodyPr>
          <a:lstStyle/>
          <a:p>
            <a:pPr algn="ctr"/>
            <a:r>
              <a:rPr lang="tr-TR" sz="1600" dirty="0"/>
              <a:t>Safra Kesesi Ameliyatında </a:t>
            </a:r>
            <a:r>
              <a:rPr lang="tr-TR" sz="1600" dirty="0" err="1"/>
              <a:t>Computer</a:t>
            </a:r>
            <a:r>
              <a:rPr lang="tr-TR" sz="1600" dirty="0"/>
              <a:t> </a:t>
            </a:r>
            <a:r>
              <a:rPr lang="tr-TR" sz="1600" dirty="0" err="1"/>
              <a:t>Vision</a:t>
            </a:r>
            <a:r>
              <a:rPr lang="tr-TR" sz="1600" dirty="0"/>
              <a:t> Uygulaması</a:t>
            </a:r>
          </a:p>
        </p:txBody>
      </p:sp>
    </p:spTree>
    <p:extLst>
      <p:ext uri="{BB962C8B-B14F-4D97-AF65-F5344CB8AC3E}">
        <p14:creationId xmlns:p14="http://schemas.microsoft.com/office/powerpoint/2010/main" val="407049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2FD9F2-1ED7-245D-85C4-9CB660FFDEE6}"/>
              </a:ext>
            </a:extLst>
          </p:cNvPr>
          <p:cNvSpPr>
            <a:spLocks noGrp="1"/>
          </p:cNvSpPr>
          <p:nvPr>
            <p:ph type="title"/>
          </p:nvPr>
        </p:nvSpPr>
        <p:spPr>
          <a:xfrm>
            <a:off x="415413" y="146073"/>
            <a:ext cx="10515600" cy="1053461"/>
          </a:xfrm>
        </p:spPr>
        <p:txBody>
          <a:bodyPr/>
          <a:lstStyle/>
          <a:p>
            <a:r>
              <a:rPr lang="tr-TR" dirty="0">
                <a:solidFill>
                  <a:schemeClr val="accent3"/>
                </a:solidFill>
              </a:rPr>
              <a:t>  </a:t>
            </a:r>
            <a:r>
              <a:rPr lang="tr-TR" dirty="0" err="1">
                <a:solidFill>
                  <a:schemeClr val="accent3"/>
                </a:solidFill>
              </a:rPr>
              <a:t>CyberKnife</a:t>
            </a:r>
            <a:endParaRPr lang="tr-TR" dirty="0">
              <a:solidFill>
                <a:schemeClr val="accent3"/>
              </a:solidFill>
            </a:endParaRPr>
          </a:p>
        </p:txBody>
      </p:sp>
      <p:sp>
        <p:nvSpPr>
          <p:cNvPr id="3" name="İçerik Yer Tutucusu 2">
            <a:extLst>
              <a:ext uri="{FF2B5EF4-FFF2-40B4-BE49-F238E27FC236}">
                <a16:creationId xmlns:a16="http://schemas.microsoft.com/office/drawing/2014/main" id="{FC290046-D146-862A-3217-EF3E39BB736B}"/>
              </a:ext>
            </a:extLst>
          </p:cNvPr>
          <p:cNvSpPr>
            <a:spLocks noGrp="1"/>
          </p:cNvSpPr>
          <p:nvPr>
            <p:ph idx="1"/>
          </p:nvPr>
        </p:nvSpPr>
        <p:spPr>
          <a:xfrm>
            <a:off x="535858" y="1199534"/>
            <a:ext cx="11120284" cy="5299587"/>
          </a:xfrm>
        </p:spPr>
        <p:txBody>
          <a:bodyPr>
            <a:normAutofit/>
          </a:bodyPr>
          <a:lstStyle/>
          <a:p>
            <a:pPr marL="0" indent="0" algn="l">
              <a:buNone/>
            </a:pPr>
            <a:r>
              <a:rPr lang="tr-TR" b="0" i="0" dirty="0">
                <a:solidFill>
                  <a:schemeClr val="tx1"/>
                </a:solidFill>
                <a:effectLst/>
                <a:latin typeface="proxima_nova_rgregular"/>
              </a:rPr>
              <a:t>  </a:t>
            </a:r>
            <a:r>
              <a:rPr lang="tr-TR" b="0" i="0" dirty="0">
                <a:solidFill>
                  <a:schemeClr val="tx1"/>
                </a:solidFill>
                <a:effectLst/>
                <a:latin typeface="PT Sans" panose="020B0503020203020204" pitchFamily="34" charset="-94"/>
              </a:rPr>
              <a:t>Dünyanın ilk ve tek robotik </a:t>
            </a:r>
            <a:r>
              <a:rPr lang="tr-TR" b="0" i="0" dirty="0" err="1">
                <a:solidFill>
                  <a:schemeClr val="tx1"/>
                </a:solidFill>
                <a:effectLst/>
                <a:latin typeface="PT Sans" panose="020B0503020203020204" pitchFamily="34" charset="-94"/>
              </a:rPr>
              <a:t>radyocerrahi</a:t>
            </a:r>
            <a:r>
              <a:rPr lang="tr-TR" b="0" i="0" dirty="0">
                <a:solidFill>
                  <a:schemeClr val="tx1"/>
                </a:solidFill>
                <a:effectLst/>
                <a:latin typeface="PT Sans" panose="020B0503020203020204" pitchFamily="34" charset="-94"/>
              </a:rPr>
              <a:t> sistemi olan </a:t>
            </a:r>
            <a:r>
              <a:rPr lang="tr-TR" b="0" i="0" dirty="0" err="1">
                <a:solidFill>
                  <a:schemeClr val="tx1"/>
                </a:solidFill>
                <a:effectLst/>
                <a:latin typeface="PT Sans" panose="020B0503020203020204" pitchFamily="34" charset="-94"/>
              </a:rPr>
              <a:t>CyberKnife</a:t>
            </a:r>
            <a:r>
              <a:rPr lang="tr-TR" b="0" i="0" dirty="0">
                <a:solidFill>
                  <a:schemeClr val="tx1"/>
                </a:solidFill>
                <a:effectLst/>
                <a:latin typeface="PT Sans" panose="020B0503020203020204" pitchFamily="34" charset="-94"/>
              </a:rPr>
              <a:t>, 0,12 mm hassasiyet ve doğrulukta 6 eklemde hareket edebilen robotik bir kol ile sabitlenen X-ışını üreten lineer hızlandırıcıdan oluşmaktadır. Yüksek doz radyasyonun tümöre milimetrenin altında doğruluk ve isabetle değişik açılardan odaklanması sağlanarak açık ameliyata gerek kalmadan kansız ve ağrısız bir işlemle tedavi sağlanır. İsmine (bıçak) rağmen </a:t>
            </a:r>
            <a:r>
              <a:rPr lang="tr-TR" b="0" i="0" dirty="0" err="1">
                <a:solidFill>
                  <a:schemeClr val="tx1"/>
                </a:solidFill>
                <a:effectLst/>
                <a:latin typeface="PT Sans" panose="020B0503020203020204" pitchFamily="34" charset="-94"/>
              </a:rPr>
              <a:t>CyberKnife</a:t>
            </a:r>
            <a:r>
              <a:rPr lang="tr-TR" b="0" i="0" dirty="0">
                <a:solidFill>
                  <a:schemeClr val="tx1"/>
                </a:solidFill>
                <a:effectLst/>
                <a:latin typeface="PT Sans" panose="020B0503020203020204" pitchFamily="34" charset="-94"/>
              </a:rPr>
              <a:t> tedavisi açık cerrahi işlem değildir. Tedavi herhangi bir kesi veya anestezi işlemi gerektirmeden uygulanan ağrısız bir uygulamadır. </a:t>
            </a:r>
            <a:r>
              <a:rPr lang="tr-TR" b="0" i="0" dirty="0" err="1">
                <a:solidFill>
                  <a:schemeClr val="tx1"/>
                </a:solidFill>
                <a:effectLst/>
                <a:latin typeface="PT Sans" panose="020B0503020203020204" pitchFamily="34" charset="-94"/>
              </a:rPr>
              <a:t>CyberKnife</a:t>
            </a:r>
            <a:r>
              <a:rPr lang="tr-TR" b="0" i="0" dirty="0">
                <a:solidFill>
                  <a:schemeClr val="tx1"/>
                </a:solidFill>
                <a:effectLst/>
                <a:latin typeface="PT Sans" panose="020B0503020203020204" pitchFamily="34" charset="-94"/>
              </a:rPr>
              <a:t> kötü huylu (</a:t>
            </a:r>
            <a:r>
              <a:rPr lang="tr-TR" b="0" i="0" dirty="0" err="1">
                <a:solidFill>
                  <a:schemeClr val="tx1"/>
                </a:solidFill>
                <a:effectLst/>
                <a:latin typeface="PT Sans" panose="020B0503020203020204" pitchFamily="34" charset="-94"/>
              </a:rPr>
              <a:t>malign</a:t>
            </a:r>
            <a:r>
              <a:rPr lang="tr-TR" b="0" i="0" dirty="0">
                <a:solidFill>
                  <a:schemeClr val="tx1"/>
                </a:solidFill>
                <a:effectLst/>
                <a:latin typeface="PT Sans" panose="020B0503020203020204" pitchFamily="34" charset="-94"/>
              </a:rPr>
              <a:t>) veya iyi huylu (</a:t>
            </a:r>
            <a:r>
              <a:rPr lang="tr-TR" b="0" i="0" dirty="0" err="1">
                <a:solidFill>
                  <a:schemeClr val="tx1"/>
                </a:solidFill>
                <a:effectLst/>
                <a:latin typeface="PT Sans" panose="020B0503020203020204" pitchFamily="34" charset="-94"/>
              </a:rPr>
              <a:t>benign</a:t>
            </a:r>
            <a:r>
              <a:rPr lang="tr-TR" b="0" i="0" dirty="0">
                <a:solidFill>
                  <a:schemeClr val="tx1"/>
                </a:solidFill>
                <a:effectLst/>
                <a:latin typeface="PT Sans" panose="020B0503020203020204" pitchFamily="34" charset="-94"/>
              </a:rPr>
              <a:t>) tümörleri yüksek doz radyasyon ışınları ile tedavi ederken sağlam dokulara zarar vermemektedir. Bu önemli nokta, eskiden tedavisi imkansız olan hastalıklarda çözüm sağlamaktadır.</a:t>
            </a:r>
          </a:p>
          <a:p>
            <a:endParaRPr lang="tr-TR" dirty="0"/>
          </a:p>
        </p:txBody>
      </p:sp>
    </p:spTree>
    <p:extLst>
      <p:ext uri="{BB962C8B-B14F-4D97-AF65-F5344CB8AC3E}">
        <p14:creationId xmlns:p14="http://schemas.microsoft.com/office/powerpoint/2010/main" val="2252276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53F6283-0F00-C3DB-B793-76659A0412BB}"/>
              </a:ext>
            </a:extLst>
          </p:cNvPr>
          <p:cNvSpPr>
            <a:spLocks noGrp="1"/>
          </p:cNvSpPr>
          <p:nvPr>
            <p:ph type="title"/>
          </p:nvPr>
        </p:nvSpPr>
        <p:spPr>
          <a:xfrm>
            <a:off x="365155" y="76199"/>
            <a:ext cx="3566765" cy="1270000"/>
          </a:xfrm>
        </p:spPr>
        <p:txBody>
          <a:bodyPr/>
          <a:lstStyle/>
          <a:p>
            <a:r>
              <a:rPr lang="tr-TR" dirty="0">
                <a:solidFill>
                  <a:schemeClr val="accent3">
                    <a:lumMod val="75000"/>
                  </a:schemeClr>
                </a:solidFill>
              </a:rPr>
              <a:t>GİRİŞ</a:t>
            </a:r>
            <a:r>
              <a:rPr lang="tr-TR" dirty="0"/>
              <a:t> </a:t>
            </a:r>
          </a:p>
        </p:txBody>
      </p:sp>
      <p:sp>
        <p:nvSpPr>
          <p:cNvPr id="3" name="İçerik Yer Tutucusu 2">
            <a:extLst>
              <a:ext uri="{FF2B5EF4-FFF2-40B4-BE49-F238E27FC236}">
                <a16:creationId xmlns:a16="http://schemas.microsoft.com/office/drawing/2014/main" id="{F6F91D13-CC5A-8820-D091-F8464F9C10D3}"/>
              </a:ext>
            </a:extLst>
          </p:cNvPr>
          <p:cNvSpPr>
            <a:spLocks noGrp="1"/>
          </p:cNvSpPr>
          <p:nvPr>
            <p:ph idx="1"/>
          </p:nvPr>
        </p:nvSpPr>
        <p:spPr>
          <a:xfrm>
            <a:off x="365155" y="1219201"/>
            <a:ext cx="6055360" cy="5039360"/>
          </a:xfrm>
        </p:spPr>
        <p:txBody>
          <a:bodyPr>
            <a:normAutofit fontScale="92500" lnSpcReduction="20000"/>
          </a:bodyPr>
          <a:lstStyle/>
          <a:p>
            <a:pPr marL="0" indent="0">
              <a:buNone/>
            </a:pPr>
            <a:r>
              <a:rPr lang="tr-TR" dirty="0">
                <a:latin typeface="PT Sans" panose="020B0503020203020204" pitchFamily="34" charset="-94"/>
              </a:rPr>
              <a:t>Yapay zekâ, bir bilgisayarın veya bilgisayar kontrollü robotun, genellikle akıllı varlıklarla ilişkili görevleri yerine getirme yeteneğidir. Günümüzde hızla değişen ve gelişen teknoloji dünyasında yapay zeka yöntemleri de birçok alanda sıklıkla kullanılmaktadır. Yapay zekanın yaygın olarak kullanıldığı alanlardan biri de sağlık alanıdır. Yapay zekanın robotiğe entegrasyonu ile birlikte cerrahi uygulamalarda  çığır açan gelişmeler meydana gelmiştir. Bu uygulamalar zamandan tasarruf sağlamanın yanı sıra ortaya çıkabilecek tıbbi hataların en aza indirilmesi ve daha başarılı bir cerrahi sürecin elde edilmesine olanak sağlamıştır.</a:t>
            </a:r>
          </a:p>
          <a:p>
            <a:pPr marL="0" indent="0">
              <a:buNone/>
            </a:pPr>
            <a:endParaRPr lang="tr-TR" dirty="0"/>
          </a:p>
        </p:txBody>
      </p:sp>
      <p:pic>
        <p:nvPicPr>
          <p:cNvPr id="11" name="Resim 10">
            <a:extLst>
              <a:ext uri="{FF2B5EF4-FFF2-40B4-BE49-F238E27FC236}">
                <a16:creationId xmlns:a16="http://schemas.microsoft.com/office/drawing/2014/main" id="{ABB0E3C3-8FDF-CDFD-719E-0900E085B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841" y="1005840"/>
            <a:ext cx="6248400" cy="4632959"/>
          </a:xfrm>
          <a:prstGeom prst="rect">
            <a:avLst/>
          </a:prstGeom>
          <a:effectLst>
            <a:softEdge rad="977900"/>
          </a:effectLst>
        </p:spPr>
      </p:pic>
    </p:spTree>
    <p:extLst>
      <p:ext uri="{BB962C8B-B14F-4D97-AF65-F5344CB8AC3E}">
        <p14:creationId xmlns:p14="http://schemas.microsoft.com/office/powerpoint/2010/main" val="843833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ABBD1EF0-9394-32BE-AF0D-9B01322976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3181" y="2034744"/>
            <a:ext cx="4853998" cy="3237578"/>
          </a:xfrm>
        </p:spPr>
      </p:pic>
      <p:pic>
        <p:nvPicPr>
          <p:cNvPr id="7" name="Resim 6">
            <a:extLst>
              <a:ext uri="{FF2B5EF4-FFF2-40B4-BE49-F238E27FC236}">
                <a16:creationId xmlns:a16="http://schemas.microsoft.com/office/drawing/2014/main" id="{D56670CF-1363-A71B-F3E3-0ABF20347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155" y="2034744"/>
            <a:ext cx="5032664" cy="3237578"/>
          </a:xfrm>
          <a:prstGeom prst="rect">
            <a:avLst/>
          </a:prstGeom>
        </p:spPr>
      </p:pic>
      <p:sp>
        <p:nvSpPr>
          <p:cNvPr id="8" name="Metin kutusu 7">
            <a:extLst>
              <a:ext uri="{FF2B5EF4-FFF2-40B4-BE49-F238E27FC236}">
                <a16:creationId xmlns:a16="http://schemas.microsoft.com/office/drawing/2014/main" id="{0FC7B4D2-72B6-C44B-010E-C1F6A8577C16}"/>
              </a:ext>
            </a:extLst>
          </p:cNvPr>
          <p:cNvSpPr txBox="1"/>
          <p:nvPr/>
        </p:nvSpPr>
        <p:spPr>
          <a:xfrm>
            <a:off x="3234813" y="511278"/>
            <a:ext cx="5279922" cy="830997"/>
          </a:xfrm>
          <a:prstGeom prst="rect">
            <a:avLst/>
          </a:prstGeom>
          <a:noFill/>
        </p:spPr>
        <p:txBody>
          <a:bodyPr wrap="square" rtlCol="0">
            <a:spAutoFit/>
          </a:bodyPr>
          <a:lstStyle/>
          <a:p>
            <a:pPr algn="ctr"/>
            <a:r>
              <a:rPr lang="tr-TR" sz="4800" dirty="0" err="1">
                <a:solidFill>
                  <a:schemeClr val="accent3"/>
                </a:solidFill>
              </a:rPr>
              <a:t>CyberKnife</a:t>
            </a:r>
            <a:r>
              <a:rPr lang="tr-TR" dirty="0"/>
              <a:t> </a:t>
            </a:r>
          </a:p>
        </p:txBody>
      </p:sp>
    </p:spTree>
    <p:extLst>
      <p:ext uri="{BB962C8B-B14F-4D97-AF65-F5344CB8AC3E}">
        <p14:creationId xmlns:p14="http://schemas.microsoft.com/office/powerpoint/2010/main" val="1531632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6249B5-C3F6-61CF-2A02-E8307600A9D7}"/>
              </a:ext>
            </a:extLst>
          </p:cNvPr>
          <p:cNvSpPr>
            <a:spLocks noGrp="1"/>
          </p:cNvSpPr>
          <p:nvPr>
            <p:ph type="title"/>
          </p:nvPr>
        </p:nvSpPr>
        <p:spPr>
          <a:xfrm>
            <a:off x="838200" y="1427009"/>
            <a:ext cx="10515600" cy="3223649"/>
          </a:xfrm>
          <a:ln>
            <a:noFill/>
          </a:ln>
        </p:spPr>
        <p:txBody>
          <a:bodyPr>
            <a:normAutofit/>
          </a:bodyPr>
          <a:lstStyle/>
          <a:p>
            <a:pPr algn="ctr"/>
            <a:r>
              <a:rPr lang="tr-TR" sz="6000" dirty="0">
                <a:ln w="28575">
                  <a:solidFill>
                    <a:schemeClr val="bg1"/>
                  </a:solidFill>
                </a:ln>
                <a:solidFill>
                  <a:srgbClr val="FFFF00"/>
                </a:solidFill>
                <a:effectLst>
                  <a:outerShdw blurRad="101600" dist="50800" dir="5400000" sx="86000" sy="86000" algn="ctr" rotWithShape="0">
                    <a:srgbClr val="000000">
                      <a:alpha val="56000"/>
                    </a:srgbClr>
                  </a:outerShdw>
                </a:effectLst>
                <a:latin typeface="Arial" panose="020B0604020202020204" pitchFamily="34" charset="0"/>
                <a:cs typeface="Arial" panose="020B0604020202020204" pitchFamily="34" charset="0"/>
              </a:rPr>
              <a:t>BİZİ DİNLEDİĞİNİZ İÇİN TEŞEKKÜR EDERİZ.</a:t>
            </a:r>
          </a:p>
        </p:txBody>
      </p:sp>
    </p:spTree>
    <p:extLst>
      <p:ext uri="{BB962C8B-B14F-4D97-AF65-F5344CB8AC3E}">
        <p14:creationId xmlns:p14="http://schemas.microsoft.com/office/powerpoint/2010/main" val="372845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2F27FE6-CFC0-E6FD-C40F-2C588638560A}"/>
              </a:ext>
            </a:extLst>
          </p:cNvPr>
          <p:cNvSpPr>
            <a:spLocks noGrp="1"/>
          </p:cNvSpPr>
          <p:nvPr>
            <p:ph idx="1"/>
          </p:nvPr>
        </p:nvSpPr>
        <p:spPr>
          <a:xfrm>
            <a:off x="7090369" y="1488027"/>
            <a:ext cx="4631321" cy="3881945"/>
          </a:xfrm>
        </p:spPr>
        <p:txBody>
          <a:bodyPr/>
          <a:lstStyle/>
          <a:p>
            <a:pPr marL="0" indent="0">
              <a:buNone/>
            </a:pPr>
            <a:r>
              <a:rPr lang="tr-TR" sz="4000" dirty="0">
                <a:solidFill>
                  <a:schemeClr val="accent3">
                    <a:lumMod val="75000"/>
                  </a:schemeClr>
                </a:solidFill>
              </a:rPr>
              <a:t>Cerrahi Uygulamalar</a:t>
            </a:r>
          </a:p>
          <a:p>
            <a:pPr marL="0" indent="0">
              <a:buNone/>
            </a:pPr>
            <a:r>
              <a:rPr lang="tr-TR" sz="2600" b="0" i="0" dirty="0">
                <a:solidFill>
                  <a:schemeClr val="tx1"/>
                </a:solidFill>
                <a:effectLst/>
                <a:latin typeface="PT Sans" panose="020B0503020203020204" pitchFamily="34" charset="-94"/>
              </a:rPr>
              <a:t> Sağlık açısından önemli tehditler oluşturan bedensel ya da yapısal problemler bazen </a:t>
            </a:r>
            <a:r>
              <a:rPr lang="tr-TR" sz="2600" dirty="0">
                <a:solidFill>
                  <a:schemeClr val="tx1"/>
                </a:solidFill>
                <a:latin typeface="PT Sans" panose="020B0503020203020204" pitchFamily="34" charset="-94"/>
              </a:rPr>
              <a:t>cerrahi uygulamalar </a:t>
            </a:r>
            <a:r>
              <a:rPr lang="tr-TR" sz="2600" b="0" i="0" dirty="0">
                <a:solidFill>
                  <a:schemeClr val="tx1"/>
                </a:solidFill>
                <a:effectLst/>
                <a:latin typeface="PT Sans" panose="020B0503020203020204" pitchFamily="34" charset="-94"/>
              </a:rPr>
              <a:t>gerektirir. Bu uygulamalar diğer adıyla bir tür ameliyat tarzında operasyonlara denir.</a:t>
            </a:r>
          </a:p>
          <a:p>
            <a:pPr marL="0" indent="0">
              <a:buNone/>
            </a:pPr>
            <a:endParaRPr lang="tr-TR" sz="2600" b="0" i="0" dirty="0">
              <a:solidFill>
                <a:schemeClr val="tx1"/>
              </a:solidFill>
              <a:effectLst/>
              <a:latin typeface="PT Sans" panose="020B0503020203020204" pitchFamily="34" charset="-94"/>
            </a:endParaRPr>
          </a:p>
          <a:p>
            <a:pPr marL="0" indent="0">
              <a:buNone/>
            </a:pPr>
            <a:endParaRPr lang="tr-TR" sz="2600" dirty="0">
              <a:solidFill>
                <a:schemeClr val="tx1"/>
              </a:solidFill>
              <a:latin typeface="PT Sans" panose="020B0503020203020204" pitchFamily="34" charset="-94"/>
            </a:endParaRPr>
          </a:p>
        </p:txBody>
      </p:sp>
      <p:pic>
        <p:nvPicPr>
          <p:cNvPr id="5" name="Resim 4">
            <a:extLst>
              <a:ext uri="{FF2B5EF4-FFF2-40B4-BE49-F238E27FC236}">
                <a16:creationId xmlns:a16="http://schemas.microsoft.com/office/drawing/2014/main" id="{7C6D69C9-63FA-1656-C63B-A23784C6F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35" y="941275"/>
            <a:ext cx="7463175" cy="4975450"/>
          </a:xfrm>
          <a:prstGeom prst="rect">
            <a:avLst/>
          </a:prstGeom>
          <a:effectLst>
            <a:softEdge rad="876300"/>
          </a:effectLst>
        </p:spPr>
      </p:pic>
    </p:spTree>
    <p:extLst>
      <p:ext uri="{BB962C8B-B14F-4D97-AF65-F5344CB8AC3E}">
        <p14:creationId xmlns:p14="http://schemas.microsoft.com/office/powerpoint/2010/main" val="49857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90109D-AA76-055C-2B6A-8A8F97FF62BB}"/>
              </a:ext>
            </a:extLst>
          </p:cNvPr>
          <p:cNvSpPr>
            <a:spLocks noGrp="1"/>
          </p:cNvSpPr>
          <p:nvPr>
            <p:ph type="title"/>
          </p:nvPr>
        </p:nvSpPr>
        <p:spPr>
          <a:xfrm>
            <a:off x="539139" y="246472"/>
            <a:ext cx="5810863" cy="1031056"/>
          </a:xfrm>
        </p:spPr>
        <p:txBody>
          <a:bodyPr>
            <a:normAutofit fontScale="90000"/>
          </a:bodyPr>
          <a:lstStyle/>
          <a:p>
            <a:r>
              <a:rPr lang="tr-TR" dirty="0">
                <a:solidFill>
                  <a:schemeClr val="accent3">
                    <a:lumMod val="75000"/>
                  </a:schemeClr>
                </a:solidFill>
              </a:rPr>
              <a:t>Materyal ve Metotlar</a:t>
            </a:r>
          </a:p>
        </p:txBody>
      </p:sp>
      <p:sp>
        <p:nvSpPr>
          <p:cNvPr id="7" name="İçerik Yer Tutucusu 6">
            <a:extLst>
              <a:ext uri="{FF2B5EF4-FFF2-40B4-BE49-F238E27FC236}">
                <a16:creationId xmlns:a16="http://schemas.microsoft.com/office/drawing/2014/main" id="{3BBD277A-71D9-83BA-68B8-5562A7EA52BE}"/>
              </a:ext>
            </a:extLst>
          </p:cNvPr>
          <p:cNvSpPr>
            <a:spLocks noGrp="1"/>
          </p:cNvSpPr>
          <p:nvPr>
            <p:ph idx="1"/>
          </p:nvPr>
        </p:nvSpPr>
        <p:spPr>
          <a:xfrm>
            <a:off x="539139" y="1125129"/>
            <a:ext cx="10860381" cy="4960712"/>
          </a:xfrm>
        </p:spPr>
        <p:txBody>
          <a:bodyPr>
            <a:normAutofit fontScale="92500" lnSpcReduction="10000"/>
          </a:bodyPr>
          <a:lstStyle/>
          <a:p>
            <a:r>
              <a:rPr lang="tr-TR" dirty="0">
                <a:solidFill>
                  <a:schemeClr val="accent3"/>
                </a:solidFill>
              </a:rPr>
              <a:t>  </a:t>
            </a:r>
            <a:r>
              <a:rPr lang="tr-TR" sz="3200" dirty="0">
                <a:solidFill>
                  <a:schemeClr val="accent3"/>
                </a:solidFill>
              </a:rPr>
              <a:t>Makine Öğrenimi(Machine Learning)</a:t>
            </a:r>
          </a:p>
          <a:p>
            <a:pPr marL="0" indent="0">
              <a:buNone/>
            </a:pPr>
            <a:endParaRPr lang="tr-TR" dirty="0"/>
          </a:p>
          <a:p>
            <a:pPr marL="0" indent="0">
              <a:buNone/>
            </a:pPr>
            <a:r>
              <a:rPr lang="tr-TR" dirty="0">
                <a:latin typeface="PT Sans" panose="020B0503020203020204" pitchFamily="34" charset="-94"/>
              </a:rPr>
              <a:t> ML, algoritmalar ve matematik aracılığıyla çıktıları tahmin eden otomatik bilgisayar sistemleri geliştirmeye odaklanır. Daha tablolu veri kümelerinden bilgi çıkarmayı amaçlayan klasik veya geleneksel ML algoritmaları arasında karar ağaçları, rastgele ormanlar, en yakın komşular, doğrusal regresyon, destek vektör makinesi (SVM) ve k-</a:t>
            </a:r>
            <a:r>
              <a:rPr lang="tr-TR" dirty="0" err="1">
                <a:latin typeface="PT Sans" panose="020B0503020203020204" pitchFamily="34" charset="-94"/>
              </a:rPr>
              <a:t>means</a:t>
            </a:r>
            <a:r>
              <a:rPr lang="tr-TR" dirty="0">
                <a:latin typeface="PT Sans" panose="020B0503020203020204" pitchFamily="34" charset="-94"/>
              </a:rPr>
              <a:t> algoritması yer alır. Öte yandan, görüntüleme veri setlerinden bilgi çıkarmak için daha yeni geliştirilen DL algoritmaları ve yapay sinir ağları (YSA) kullanılır. Hangi algoritmaların kullanıldığına bakılmaksızın ML, yazılımın ampirik veri kümelerinden kalıpları veya ilişkileri "öğrenmesini" gerektirir. Bu “öğrenme” üç farklı yolla gerçekleştirilebilir: denetimli öğrenme, denetimsiz öğrenme ve takviyeli öğrenme.</a:t>
            </a:r>
          </a:p>
        </p:txBody>
      </p:sp>
    </p:spTree>
    <p:extLst>
      <p:ext uri="{BB962C8B-B14F-4D97-AF65-F5344CB8AC3E}">
        <p14:creationId xmlns:p14="http://schemas.microsoft.com/office/powerpoint/2010/main" val="92376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738729-C3B8-3655-24EF-20CD3DABC383}"/>
              </a:ext>
            </a:extLst>
          </p:cNvPr>
          <p:cNvSpPr>
            <a:spLocks noGrp="1"/>
          </p:cNvSpPr>
          <p:nvPr>
            <p:ph idx="1"/>
          </p:nvPr>
        </p:nvSpPr>
        <p:spPr>
          <a:xfrm>
            <a:off x="405581" y="403122"/>
            <a:ext cx="3510116" cy="5901660"/>
          </a:xfrm>
        </p:spPr>
        <p:txBody>
          <a:bodyPr>
            <a:normAutofit fontScale="85000" lnSpcReduction="20000"/>
          </a:bodyPr>
          <a:lstStyle/>
          <a:p>
            <a:pPr marL="0" indent="0">
              <a:buNone/>
            </a:pPr>
            <a:r>
              <a:rPr lang="tr-TR" sz="3800" dirty="0">
                <a:solidFill>
                  <a:schemeClr val="accent3"/>
                </a:solidFill>
              </a:rPr>
              <a:t>Denetimli Öğrenme</a:t>
            </a:r>
          </a:p>
          <a:p>
            <a:r>
              <a:rPr lang="tr-TR" sz="2400" b="0" i="0" dirty="0">
                <a:effectLst/>
                <a:latin typeface="PT Sans" panose="020B0503020203020204" pitchFamily="34" charset="-94"/>
              </a:rPr>
              <a:t>Denetimli öğrenme algoritmaları, giriş verileri ve hedef çıktılar arasındaki ilişkiyi modellemek için kullanılır. Bu tür algoritmalar, eğitim veri setlerindeki örneklerden öğrenme yapar ve ardından yeni girişler için tahminler yapabilir.</a:t>
            </a:r>
          </a:p>
          <a:p>
            <a:pPr marL="0" indent="0">
              <a:buNone/>
            </a:pPr>
            <a:endParaRPr lang="tr-TR" sz="2400" dirty="0">
              <a:latin typeface="PT Sans" panose="020B0503020203020204" pitchFamily="34" charset="-94"/>
            </a:endParaRPr>
          </a:p>
          <a:p>
            <a:r>
              <a:rPr lang="tr-TR" sz="2400" dirty="0">
                <a:solidFill>
                  <a:schemeClr val="tx1"/>
                </a:solidFill>
                <a:latin typeface="PT Sans" panose="020B0503020203020204" pitchFamily="34" charset="-94"/>
              </a:rPr>
              <a:t>Örneğin , bir diz radyografisinde artriti tespit etmek için bir ML algoritması kullanılıyorsa, artrit özellikleri bir insan tarafından manuel olarak tanımlanmalı ve radyografinin artritli veya normal diz örneği olup olmadığı etiketiyle birlikte etiketlenmelidir.</a:t>
            </a:r>
          </a:p>
          <a:p>
            <a:pPr marL="0" indent="0">
              <a:buNone/>
            </a:pPr>
            <a:endParaRPr lang="tr-TR" sz="2000" dirty="0">
              <a:solidFill>
                <a:schemeClr val="tx1"/>
              </a:solidFill>
              <a:latin typeface="Google Sans"/>
            </a:endParaRPr>
          </a:p>
          <a:p>
            <a:pPr marL="0" indent="0">
              <a:buNone/>
            </a:pPr>
            <a:endParaRPr lang="tr-TR" sz="2000" dirty="0">
              <a:solidFill>
                <a:schemeClr val="tx1"/>
              </a:solidFill>
            </a:endParaRPr>
          </a:p>
        </p:txBody>
      </p:sp>
      <p:sp>
        <p:nvSpPr>
          <p:cNvPr id="4" name="Metin kutusu 3">
            <a:extLst>
              <a:ext uri="{FF2B5EF4-FFF2-40B4-BE49-F238E27FC236}">
                <a16:creationId xmlns:a16="http://schemas.microsoft.com/office/drawing/2014/main" id="{EA215BC2-0394-30DB-FC2D-8D6A6FCB5BAD}"/>
              </a:ext>
            </a:extLst>
          </p:cNvPr>
          <p:cNvSpPr txBox="1"/>
          <p:nvPr/>
        </p:nvSpPr>
        <p:spPr>
          <a:xfrm>
            <a:off x="4052120" y="294967"/>
            <a:ext cx="3903405" cy="6401753"/>
          </a:xfrm>
          <a:prstGeom prst="rect">
            <a:avLst/>
          </a:prstGeom>
          <a:noFill/>
          <a:ln>
            <a:noFill/>
          </a:ln>
        </p:spPr>
        <p:txBody>
          <a:bodyPr wrap="square" rtlCol="0">
            <a:spAutoFit/>
          </a:bodyPr>
          <a:lstStyle/>
          <a:p>
            <a:r>
              <a:rPr lang="tr-TR" sz="3200" dirty="0">
                <a:solidFill>
                  <a:schemeClr val="accent3"/>
                </a:solidFill>
              </a:rPr>
              <a:t>Denetimsiz Öğrenme</a:t>
            </a:r>
          </a:p>
          <a:p>
            <a:pPr marL="342900" indent="-342900">
              <a:buFont typeface="Arial" panose="020B0604020202020204" pitchFamily="34" charset="0"/>
              <a:buChar char="•"/>
            </a:pPr>
            <a:r>
              <a:rPr lang="tr-TR" sz="2000" b="0" i="0" dirty="0">
                <a:effectLst/>
                <a:latin typeface="PT Sans" panose="020B0503020203020204" pitchFamily="34" charset="-94"/>
              </a:rPr>
              <a:t>Denetimsiz öğrenme algoritmaları, veri setindeki yapıyı ve desenleri keşfetmek için kullanılır. Bu tür algoritmalar, etiket veya hedef çıktıları kullanmadan verileri analiz eder ve veri setindeki gizli ilişkileri ortaya çıkarır.</a:t>
            </a:r>
          </a:p>
          <a:p>
            <a:endParaRPr lang="tr-TR" sz="2000" dirty="0">
              <a:latin typeface="PT Sans" panose="020B0503020203020204" pitchFamily="34" charset="-94"/>
            </a:endParaRPr>
          </a:p>
          <a:p>
            <a:pPr marL="342900" indent="-342900">
              <a:buFont typeface="Arial" panose="020B0604020202020204" pitchFamily="34" charset="0"/>
              <a:buChar char="•"/>
            </a:pPr>
            <a:r>
              <a:rPr lang="tr-TR" sz="2000" dirty="0">
                <a:latin typeface="PT Sans" panose="020B0503020203020204" pitchFamily="34" charset="-94"/>
              </a:rPr>
              <a:t>Son örnekle devam edersek, denetimsiz öğrenmedeki </a:t>
            </a:r>
            <a:r>
              <a:rPr lang="tr-TR" sz="2000" dirty="0" err="1">
                <a:latin typeface="PT Sans" panose="020B0503020203020204" pitchFamily="34" charset="-94"/>
              </a:rPr>
              <a:t>artritik</a:t>
            </a:r>
            <a:r>
              <a:rPr lang="tr-TR" sz="2000" dirty="0">
                <a:latin typeface="PT Sans" panose="020B0503020203020204" pitchFamily="34" charset="-94"/>
              </a:rPr>
              <a:t> özellikler etiketlenmeyecektir ve bu nedenle algoritma kendi kendini organize etmeye dayanır.</a:t>
            </a:r>
          </a:p>
          <a:p>
            <a:endParaRPr lang="tr-TR" sz="2200" dirty="0">
              <a:latin typeface="PT Sans" panose="020B0503020203020204" pitchFamily="34" charset="-94"/>
            </a:endParaRPr>
          </a:p>
          <a:p>
            <a:endParaRPr lang="tr-TR" dirty="0"/>
          </a:p>
          <a:p>
            <a:endParaRPr lang="tr-TR" dirty="0"/>
          </a:p>
        </p:txBody>
      </p:sp>
      <p:sp>
        <p:nvSpPr>
          <p:cNvPr id="5" name="Metin kutusu 4">
            <a:extLst>
              <a:ext uri="{FF2B5EF4-FFF2-40B4-BE49-F238E27FC236}">
                <a16:creationId xmlns:a16="http://schemas.microsoft.com/office/drawing/2014/main" id="{E2D7931B-B08D-BA5F-D869-55FCEE92D886}"/>
              </a:ext>
            </a:extLst>
          </p:cNvPr>
          <p:cNvSpPr txBox="1"/>
          <p:nvPr/>
        </p:nvSpPr>
        <p:spPr>
          <a:xfrm>
            <a:off x="7955525" y="306964"/>
            <a:ext cx="3903405" cy="3354765"/>
          </a:xfrm>
          <a:prstGeom prst="rect">
            <a:avLst/>
          </a:prstGeom>
          <a:noFill/>
        </p:spPr>
        <p:txBody>
          <a:bodyPr wrap="square" rtlCol="0">
            <a:spAutoFit/>
          </a:bodyPr>
          <a:lstStyle/>
          <a:p>
            <a:r>
              <a:rPr lang="tr-TR" sz="3200" dirty="0">
                <a:solidFill>
                  <a:schemeClr val="accent3"/>
                </a:solidFill>
              </a:rPr>
              <a:t>Takviyeli Öğrenme</a:t>
            </a:r>
          </a:p>
          <a:p>
            <a:pPr marL="342900" indent="-342900">
              <a:buFont typeface="Arial" panose="020B0604020202020204" pitchFamily="34" charset="0"/>
              <a:buChar char="•"/>
            </a:pPr>
            <a:r>
              <a:rPr lang="tr-TR" sz="2000" b="0" i="0" dirty="0">
                <a:effectLst/>
                <a:latin typeface="PT Sans" panose="020B0503020203020204" pitchFamily="34" charset="-94"/>
              </a:rPr>
              <a:t>Takviyeli(pekiştirmeli) öğrenme, davranışçılıktan esinlenen, öznelerin bir ortamda en yüksek ödül miktarına ulaşabilmesi için hangi eylemleri yapması gerektiğiyle ilgilenen bir makine öğrenmesi yaklaşımıdır.</a:t>
            </a:r>
            <a:endParaRPr lang="tr-TR" sz="2000" dirty="0">
              <a:latin typeface="PT Sans" panose="020B0503020203020204" pitchFamily="34" charset="-94"/>
            </a:endParaRPr>
          </a:p>
        </p:txBody>
      </p:sp>
    </p:spTree>
    <p:extLst>
      <p:ext uri="{BB962C8B-B14F-4D97-AF65-F5344CB8AC3E}">
        <p14:creationId xmlns:p14="http://schemas.microsoft.com/office/powerpoint/2010/main" val="43834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7772EA2-4CB8-9C6D-5723-10C63D4B00FA}"/>
              </a:ext>
            </a:extLst>
          </p:cNvPr>
          <p:cNvSpPr>
            <a:spLocks noGrp="1"/>
          </p:cNvSpPr>
          <p:nvPr>
            <p:ph idx="1"/>
          </p:nvPr>
        </p:nvSpPr>
        <p:spPr>
          <a:xfrm>
            <a:off x="284971" y="403124"/>
            <a:ext cx="11622057" cy="5911492"/>
          </a:xfrm>
        </p:spPr>
        <p:txBody>
          <a:bodyPr>
            <a:normAutofit lnSpcReduction="10000"/>
          </a:bodyPr>
          <a:lstStyle/>
          <a:p>
            <a:r>
              <a:rPr lang="tr-TR" sz="3200" dirty="0">
                <a:solidFill>
                  <a:schemeClr val="accent3"/>
                </a:solidFill>
              </a:rPr>
              <a:t>  </a:t>
            </a:r>
            <a:r>
              <a:rPr lang="tr-TR" sz="3600" dirty="0">
                <a:solidFill>
                  <a:schemeClr val="accent3"/>
                </a:solidFill>
              </a:rPr>
              <a:t>Derin Öğrenme( </a:t>
            </a:r>
            <a:r>
              <a:rPr lang="tr-TR" sz="3600" dirty="0" err="1">
                <a:solidFill>
                  <a:schemeClr val="accent3"/>
                </a:solidFill>
              </a:rPr>
              <a:t>Deep</a:t>
            </a:r>
            <a:r>
              <a:rPr lang="tr-TR" sz="3600" dirty="0">
                <a:solidFill>
                  <a:schemeClr val="accent3"/>
                </a:solidFill>
              </a:rPr>
              <a:t> Learning)</a:t>
            </a:r>
          </a:p>
          <a:p>
            <a:endParaRPr lang="tr-TR" sz="3200" dirty="0"/>
          </a:p>
          <a:p>
            <a:pPr marL="0" indent="0">
              <a:buNone/>
            </a:pPr>
            <a:r>
              <a:rPr lang="tr-TR" dirty="0"/>
              <a:t>  </a:t>
            </a:r>
            <a:r>
              <a:rPr lang="tr-TR" dirty="0">
                <a:latin typeface="PT Sans" panose="020B0503020203020204" pitchFamily="34" charset="-94"/>
              </a:rPr>
              <a:t>Derin öğrenme yöntemleri, bir makinenin büyük miktarlarda ham veri ile beslenmesine ve algılama veya sınıflandırma için gerekli temsilleri keşfetmesine olanak tanır. DL, YSA(Yapay Sinir Ağı) adı verilen karmaşık ve katmanlı algoritmalar aracılığıyla insan beyninin sinir bağlantılarından modellenmiştir. YSA içinde  iki derin öğrenme modeli , </a:t>
            </a:r>
            <a:r>
              <a:rPr lang="tr-TR" dirty="0" err="1">
                <a:latin typeface="PT Sans" panose="020B0503020203020204" pitchFamily="34" charset="-94"/>
              </a:rPr>
              <a:t>evrişimli</a:t>
            </a:r>
            <a:r>
              <a:rPr lang="tr-TR" dirty="0">
                <a:latin typeface="PT Sans" panose="020B0503020203020204" pitchFamily="34" charset="-94"/>
              </a:rPr>
              <a:t> sinir ağını (ESA) ve tekrarlayan sinir ağını içerir. ESA genellikle görüntü işlemede kullanılan ve girdi olarak görselleri alan bir derin öğrenme algoritmasıdır.</a:t>
            </a:r>
          </a:p>
          <a:p>
            <a:pPr marL="0" indent="0">
              <a:buNone/>
            </a:pPr>
            <a:r>
              <a:rPr lang="tr-TR" dirty="0">
                <a:latin typeface="PT Sans" panose="020B0503020203020204" pitchFamily="34" charset="-94"/>
              </a:rPr>
              <a:t>DL algoritmaları, teşhis doğruluğunu ve hızını artırmak, en kritik ve acil hastaları anında müdahale için işaretlemek, insan hatası miktarını azaltmak, tıp profesyonellerinin üzerindeki yükü azaltmak ve ortopedik bakımı iyileştirmek için karmaşık sorunlara başarıyla uygulanmıştır. Özellikle ortopedik cerrahide </a:t>
            </a:r>
            <a:r>
              <a:rPr lang="tr-TR" dirty="0" err="1">
                <a:latin typeface="PT Sans" panose="020B0503020203020204" pitchFamily="34" charset="-94"/>
              </a:rPr>
              <a:t>DL'nin</a:t>
            </a:r>
            <a:r>
              <a:rPr lang="tr-TR" dirty="0">
                <a:latin typeface="PT Sans" panose="020B0503020203020204" pitchFamily="34" charset="-94"/>
              </a:rPr>
              <a:t> en büyük uygulaması görüntü sınıflandırmasındadır.</a:t>
            </a:r>
          </a:p>
        </p:txBody>
      </p:sp>
    </p:spTree>
    <p:extLst>
      <p:ext uri="{BB962C8B-B14F-4D97-AF65-F5344CB8AC3E}">
        <p14:creationId xmlns:p14="http://schemas.microsoft.com/office/powerpoint/2010/main" val="56258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4AE00CB3-E95B-F126-D50F-0B23F41559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6459" y="884903"/>
            <a:ext cx="7988582" cy="3796353"/>
          </a:xfrm>
        </p:spPr>
      </p:pic>
      <p:sp>
        <p:nvSpPr>
          <p:cNvPr id="6" name="Metin kutusu 5">
            <a:extLst>
              <a:ext uri="{FF2B5EF4-FFF2-40B4-BE49-F238E27FC236}">
                <a16:creationId xmlns:a16="http://schemas.microsoft.com/office/drawing/2014/main" id="{212B6307-7F8E-0F7B-4DDC-AF7A6098D176}"/>
              </a:ext>
            </a:extLst>
          </p:cNvPr>
          <p:cNvSpPr txBox="1"/>
          <p:nvPr/>
        </p:nvSpPr>
        <p:spPr>
          <a:xfrm>
            <a:off x="2016459" y="5181599"/>
            <a:ext cx="7874793" cy="584775"/>
          </a:xfrm>
          <a:prstGeom prst="rect">
            <a:avLst/>
          </a:prstGeom>
          <a:noFill/>
        </p:spPr>
        <p:txBody>
          <a:bodyPr wrap="square" rtlCol="0">
            <a:spAutoFit/>
          </a:bodyPr>
          <a:lstStyle/>
          <a:p>
            <a:pPr algn="ctr"/>
            <a:r>
              <a:rPr lang="tr-TR" sz="3200" dirty="0">
                <a:solidFill>
                  <a:schemeClr val="accent3"/>
                </a:solidFill>
                <a:latin typeface="Bahnschrift Condensed" panose="020B0502040204020203" pitchFamily="34" charset="0"/>
              </a:rPr>
              <a:t>Temel </a:t>
            </a:r>
            <a:r>
              <a:rPr lang="tr-TR" sz="3200" dirty="0" err="1">
                <a:solidFill>
                  <a:schemeClr val="accent3"/>
                </a:solidFill>
                <a:latin typeface="Bahnschrift Condensed" panose="020B0502040204020203" pitchFamily="34" charset="0"/>
              </a:rPr>
              <a:t>Evrişimli</a:t>
            </a:r>
            <a:r>
              <a:rPr lang="tr-TR" sz="3200" dirty="0">
                <a:solidFill>
                  <a:schemeClr val="accent3"/>
                </a:solidFill>
                <a:latin typeface="Bahnschrift Condensed" panose="020B0502040204020203" pitchFamily="34" charset="0"/>
              </a:rPr>
              <a:t> Sinir Ağı Mimarisinin Şematik Diyagramı</a:t>
            </a:r>
          </a:p>
        </p:txBody>
      </p:sp>
    </p:spTree>
    <p:extLst>
      <p:ext uri="{BB962C8B-B14F-4D97-AF65-F5344CB8AC3E}">
        <p14:creationId xmlns:p14="http://schemas.microsoft.com/office/powerpoint/2010/main" val="242630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82D306-3ED4-A386-0E30-6A26F2B126E4}"/>
              </a:ext>
            </a:extLst>
          </p:cNvPr>
          <p:cNvSpPr>
            <a:spLocks noGrp="1"/>
          </p:cNvSpPr>
          <p:nvPr>
            <p:ph type="title"/>
          </p:nvPr>
        </p:nvSpPr>
        <p:spPr>
          <a:xfrm>
            <a:off x="530152" y="266802"/>
            <a:ext cx="10515600" cy="1325563"/>
          </a:xfrm>
        </p:spPr>
        <p:txBody>
          <a:bodyPr>
            <a:normAutofit/>
          </a:bodyPr>
          <a:lstStyle/>
          <a:p>
            <a:pPr marL="457200" indent="-457200">
              <a:buFont typeface="Arial" panose="020B0604020202020204" pitchFamily="34" charset="0"/>
              <a:buChar char="•"/>
            </a:pPr>
            <a:r>
              <a:rPr lang="tr-TR" sz="3200" dirty="0">
                <a:solidFill>
                  <a:schemeClr val="accent3"/>
                </a:solidFill>
              </a:rPr>
              <a:t>Bilişsel Hesaplama( </a:t>
            </a:r>
            <a:r>
              <a:rPr lang="tr-TR" sz="3200" dirty="0" err="1">
                <a:solidFill>
                  <a:schemeClr val="accent3"/>
                </a:solidFill>
              </a:rPr>
              <a:t>Cognitive</a:t>
            </a:r>
            <a:r>
              <a:rPr lang="tr-TR" sz="3200" dirty="0">
                <a:solidFill>
                  <a:schemeClr val="accent3"/>
                </a:solidFill>
              </a:rPr>
              <a:t> Computing)</a:t>
            </a:r>
          </a:p>
        </p:txBody>
      </p:sp>
      <p:sp>
        <p:nvSpPr>
          <p:cNvPr id="3" name="İçerik Yer Tutucusu 2">
            <a:extLst>
              <a:ext uri="{FF2B5EF4-FFF2-40B4-BE49-F238E27FC236}">
                <a16:creationId xmlns:a16="http://schemas.microsoft.com/office/drawing/2014/main" id="{8AAFD264-5F90-C22F-6F1D-143272FEE6A7}"/>
              </a:ext>
            </a:extLst>
          </p:cNvPr>
          <p:cNvSpPr>
            <a:spLocks noGrp="1"/>
          </p:cNvSpPr>
          <p:nvPr>
            <p:ph idx="1"/>
          </p:nvPr>
        </p:nvSpPr>
        <p:spPr>
          <a:xfrm>
            <a:off x="802120" y="1671023"/>
            <a:ext cx="10233800" cy="4351338"/>
          </a:xfrm>
        </p:spPr>
        <p:txBody>
          <a:bodyPr/>
          <a:lstStyle/>
          <a:p>
            <a:pPr marL="0" indent="0">
              <a:buNone/>
            </a:pPr>
            <a:r>
              <a:rPr lang="tr-TR" dirty="0"/>
              <a:t>  </a:t>
            </a:r>
            <a:r>
              <a:rPr lang="tr-TR" dirty="0">
                <a:latin typeface="PT Sans" panose="020B0503020203020204" pitchFamily="34" charset="-94"/>
              </a:rPr>
              <a:t>Genel olarak, bilişsel hesaplama terimi, insan beyninin işleyişini taklit eden ve insanın gelişimine yardımcı olan yeni donanım ve yazılımı ifade etmek için kullanılmıştır. Bu anlamda bilişsel hesaplama, insan beyninin nasıl algıladığı, akıl yürüttüğü ve uyaranlara nasıl tepki verdiğine ilişkin daha doğru modeller oluşturmayı amaçlayan yeni bir bilgi işlem türüdür. Bilişsel bilgi işlem uygulamaları, içeriği belirli bir hedef kitle türüne göre ayarlamak için veri analizini ve uyarlanabilir sayfa görüntülerini (AUI) birbirine bağlar. </a:t>
            </a:r>
          </a:p>
        </p:txBody>
      </p:sp>
    </p:spTree>
    <p:extLst>
      <p:ext uri="{BB962C8B-B14F-4D97-AF65-F5344CB8AC3E}">
        <p14:creationId xmlns:p14="http://schemas.microsoft.com/office/powerpoint/2010/main" val="2716600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E99C7C-6694-0DBD-AF24-31265E00CAAF}"/>
              </a:ext>
            </a:extLst>
          </p:cNvPr>
          <p:cNvSpPr>
            <a:spLocks noGrp="1"/>
          </p:cNvSpPr>
          <p:nvPr>
            <p:ph type="title"/>
          </p:nvPr>
        </p:nvSpPr>
        <p:spPr>
          <a:xfrm>
            <a:off x="674299" y="342747"/>
            <a:ext cx="10515600" cy="1325563"/>
          </a:xfrm>
        </p:spPr>
        <p:txBody>
          <a:bodyPr>
            <a:normAutofit/>
          </a:bodyPr>
          <a:lstStyle/>
          <a:p>
            <a:pPr marL="457200" indent="-457200">
              <a:buFont typeface="Arial" panose="020B0604020202020204" pitchFamily="34" charset="0"/>
              <a:buChar char="•"/>
            </a:pPr>
            <a:r>
              <a:rPr lang="tr-TR" sz="3200" dirty="0">
                <a:solidFill>
                  <a:schemeClr val="accent3"/>
                </a:solidFill>
              </a:rPr>
              <a:t>Bilgisayar Görüşü( </a:t>
            </a:r>
            <a:r>
              <a:rPr lang="tr-TR" sz="3200" dirty="0" err="1">
                <a:solidFill>
                  <a:schemeClr val="accent3"/>
                </a:solidFill>
              </a:rPr>
              <a:t>Computer</a:t>
            </a:r>
            <a:r>
              <a:rPr lang="tr-TR" sz="3200" dirty="0">
                <a:solidFill>
                  <a:schemeClr val="accent3"/>
                </a:solidFill>
              </a:rPr>
              <a:t> </a:t>
            </a:r>
            <a:r>
              <a:rPr lang="tr-TR" sz="3200" dirty="0" err="1">
                <a:solidFill>
                  <a:schemeClr val="accent3"/>
                </a:solidFill>
              </a:rPr>
              <a:t>Vision</a:t>
            </a:r>
            <a:r>
              <a:rPr lang="tr-TR" sz="3200" dirty="0">
                <a:solidFill>
                  <a:schemeClr val="accent3"/>
                </a:solidFill>
              </a:rPr>
              <a:t>)</a:t>
            </a:r>
          </a:p>
        </p:txBody>
      </p:sp>
      <p:sp>
        <p:nvSpPr>
          <p:cNvPr id="3" name="İçerik Yer Tutucusu 2">
            <a:extLst>
              <a:ext uri="{FF2B5EF4-FFF2-40B4-BE49-F238E27FC236}">
                <a16:creationId xmlns:a16="http://schemas.microsoft.com/office/drawing/2014/main" id="{BDEFBAC0-2EFF-6FCB-87F9-3282FC5701EA}"/>
              </a:ext>
            </a:extLst>
          </p:cNvPr>
          <p:cNvSpPr>
            <a:spLocks noGrp="1"/>
          </p:cNvSpPr>
          <p:nvPr>
            <p:ph idx="1"/>
          </p:nvPr>
        </p:nvSpPr>
        <p:spPr>
          <a:xfrm>
            <a:off x="815199" y="1786296"/>
            <a:ext cx="10233800" cy="4351338"/>
          </a:xfrm>
        </p:spPr>
        <p:txBody>
          <a:bodyPr/>
          <a:lstStyle/>
          <a:p>
            <a:pPr marL="0" indent="0">
              <a:buNone/>
            </a:pPr>
            <a:r>
              <a:rPr lang="tr-TR" dirty="0"/>
              <a:t>  </a:t>
            </a:r>
            <a:r>
              <a:rPr lang="tr-TR" dirty="0" err="1">
                <a:latin typeface="PT Sans" panose="020B0503020203020204" pitchFamily="34" charset="-94"/>
              </a:rPr>
              <a:t>Computer</a:t>
            </a:r>
            <a:r>
              <a:rPr lang="tr-TR" dirty="0">
                <a:latin typeface="PT Sans" panose="020B0503020203020204" pitchFamily="34" charset="-94"/>
              </a:rPr>
              <a:t> </a:t>
            </a:r>
            <a:r>
              <a:rPr lang="tr-TR" dirty="0" err="1">
                <a:latin typeface="PT Sans" panose="020B0503020203020204" pitchFamily="34" charset="-94"/>
              </a:rPr>
              <a:t>Vision</a:t>
            </a:r>
            <a:r>
              <a:rPr lang="tr-TR" dirty="0">
                <a:latin typeface="PT Sans" panose="020B0503020203020204" pitchFamily="34" charset="-94"/>
              </a:rPr>
              <a:t> (Bilgisayar görüşü), bilgisayarların dijital görüntüleri işleyerek ve analiz ederek nesneleri ve sahneleri tanımasına olanak tanıyan bir yapay zeka alanıdır. </a:t>
            </a:r>
            <a:r>
              <a:rPr lang="tr-TR" dirty="0" err="1">
                <a:latin typeface="PT Sans" panose="020B0503020203020204" pitchFamily="34" charset="-94"/>
              </a:rPr>
              <a:t>Computer</a:t>
            </a:r>
            <a:r>
              <a:rPr lang="tr-TR" dirty="0">
                <a:latin typeface="PT Sans" panose="020B0503020203020204" pitchFamily="34" charset="-94"/>
              </a:rPr>
              <a:t> </a:t>
            </a:r>
            <a:r>
              <a:rPr lang="tr-TR" dirty="0" err="1">
                <a:latin typeface="PT Sans" panose="020B0503020203020204" pitchFamily="34" charset="-94"/>
              </a:rPr>
              <a:t>Vision</a:t>
            </a:r>
            <a:r>
              <a:rPr lang="tr-TR" dirty="0">
                <a:latin typeface="PT Sans" panose="020B0503020203020204" pitchFamily="34" charset="-94"/>
              </a:rPr>
              <a:t>, nesne tespiti, yüz tanıma, görüntü sınıflandırma, hareket analizi, üç boyutlu modelleme, tıbbi görüntülemelerde kanser tespiti  ve daha pek çok uygulama için kullanılır. </a:t>
            </a:r>
          </a:p>
        </p:txBody>
      </p:sp>
    </p:spTree>
    <p:extLst>
      <p:ext uri="{BB962C8B-B14F-4D97-AF65-F5344CB8AC3E}">
        <p14:creationId xmlns:p14="http://schemas.microsoft.com/office/powerpoint/2010/main" val="3041918104"/>
      </p:ext>
    </p:extLst>
  </p:cSld>
  <p:clrMapOvr>
    <a:masterClrMapping/>
  </p:clrMapOvr>
</p:sld>
</file>

<file path=ppt/theme/theme1.xml><?xml version="1.0" encoding="utf-8"?>
<a:theme xmlns:a="http://schemas.openxmlformats.org/drawingml/2006/main" name="Derinlik">
  <a:themeElements>
    <a:clrScheme name="Derinlik">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rinlik">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rinlik">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Derinlik</Template>
  <TotalTime>1039</TotalTime>
  <Words>1476</Words>
  <Application>Microsoft Office PowerPoint</Application>
  <PresentationFormat>Geniş ekran</PresentationFormat>
  <Paragraphs>54</Paragraphs>
  <Slides>21</Slides>
  <Notes>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21</vt:i4>
      </vt:variant>
    </vt:vector>
  </HeadingPairs>
  <TitlesOfParts>
    <vt:vector size="30" baseType="lpstr">
      <vt:lpstr>Arial</vt:lpstr>
      <vt:lpstr>Bahnschrift Condensed</vt:lpstr>
      <vt:lpstr>Bahnschrift SemiCondensed</vt:lpstr>
      <vt:lpstr>Calibri</vt:lpstr>
      <vt:lpstr>Corbel</vt:lpstr>
      <vt:lpstr>Google Sans</vt:lpstr>
      <vt:lpstr>proxima_nova_rgregular</vt:lpstr>
      <vt:lpstr>PT Sans</vt:lpstr>
      <vt:lpstr>Derinlik</vt:lpstr>
      <vt:lpstr>Yapay Zekanın Cerrahi Uygulamalardaki  Entegrasyonu</vt:lpstr>
      <vt:lpstr>GİRİŞ </vt:lpstr>
      <vt:lpstr>PowerPoint Sunusu</vt:lpstr>
      <vt:lpstr>Materyal ve Metotlar</vt:lpstr>
      <vt:lpstr>PowerPoint Sunusu</vt:lpstr>
      <vt:lpstr>PowerPoint Sunusu</vt:lpstr>
      <vt:lpstr>PowerPoint Sunusu</vt:lpstr>
      <vt:lpstr>Bilişsel Hesaplama( Cognitive Computing)</vt:lpstr>
      <vt:lpstr>Bilgisayar Görüşü( Computer Vision)</vt:lpstr>
      <vt:lpstr>PowerPoint Sunusu</vt:lpstr>
      <vt:lpstr>Ortopedi Ameliyatları</vt:lpstr>
      <vt:lpstr>Artroplasti İmplantı(Alireza Borjali)</vt:lpstr>
      <vt:lpstr>PowerPoint Sunusu</vt:lpstr>
      <vt:lpstr>Ortopedik Travma</vt:lpstr>
      <vt:lpstr>PowerPoint Sunusu</vt:lpstr>
      <vt:lpstr>Safra Kesesi Ameliyatı</vt:lpstr>
      <vt:lpstr>PowerPoint Sunusu</vt:lpstr>
      <vt:lpstr>Bu nedenle, LC'lerin her yerde bulunması ve standardizasyonu, bu prosedürü minimal invaziv cerrahide CV araştırma ve geliştirme için çekici bir referans haline getirmiştir. Ayrıca safra kesesi ameliyatının görsel doğası ve önemi, hem akademi hem de endüstriyi bu iyi tanımlanmış klinik ihtiyacı çözmek için CV çözümleri geliştirmeye teşvik etmiştir. Son olarak, açıklamalı ameliyat videolarının veri kümelerinin kamuya açıklanması ilgiyi artırdı ve bu alandaki araştırmaları kolaylaştırdı. </vt:lpstr>
      <vt:lpstr>  CyberKnife</vt:lpstr>
      <vt:lpstr>PowerPoint Sunusu</vt:lpstr>
      <vt:lpstr>BİZİ DİNLEDİĞİNİZ İÇİN TEŞEKKÜR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Zekanın Kalp Cerrahisindeki Entegrasyonu</dc:title>
  <dc:creator>Özlem Balıkçı</dc:creator>
  <cp:lastModifiedBy>Özlem Balıkçı</cp:lastModifiedBy>
  <cp:revision>8</cp:revision>
  <dcterms:created xsi:type="dcterms:W3CDTF">2023-12-08T17:50:34Z</dcterms:created>
  <dcterms:modified xsi:type="dcterms:W3CDTF">2023-12-20T06:36:31Z</dcterms:modified>
</cp:coreProperties>
</file>